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  <p:sldId id="290" r:id="rId9"/>
    <p:sldId id="263" r:id="rId10"/>
    <p:sldId id="291" r:id="rId11"/>
    <p:sldId id="264" r:id="rId12"/>
    <p:sldId id="265" r:id="rId13"/>
    <p:sldId id="266" r:id="rId14"/>
    <p:sldId id="292" r:id="rId15"/>
    <p:sldId id="267" r:id="rId16"/>
    <p:sldId id="268" r:id="rId17"/>
    <p:sldId id="293" r:id="rId18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398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13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E370F-C807-6DB6-89E9-97F6FBF6F9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B7FEFC-29ED-8FF4-F971-18768A8A4A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6CD497-C971-88B7-4C55-21D764C7E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BA9D5-0AB8-4CC5-9694-62A0BE870B4D}" type="datetimeFigureOut">
              <a:rPr lang="hr-HR" smtClean="0"/>
              <a:t>22.11.2022.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8CA1EE-2A19-E33C-F2F9-E38DE035C6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32BF0B-35CF-DB44-9F79-9F4722A13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A3ACC-5607-420D-B95F-2FEB0D6613D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483032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8BC5EF-0F9F-9404-6253-E0B580C796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21BD9F-9056-F911-6E3D-7F6FF63E13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155380-E397-A355-CA99-BF8BB0A5D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BA9D5-0AB8-4CC5-9694-62A0BE870B4D}" type="datetimeFigureOut">
              <a:rPr lang="hr-HR" smtClean="0"/>
              <a:t>22.11.2022.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0B5A30-7C4F-2F7F-750A-A223EA7AE9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AF2E21-FAB6-EC73-5EB3-DA7177767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A3ACC-5607-420D-B95F-2FEB0D6613D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050518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145B8C3-409C-5736-AF88-07F792221B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F7ED2B-3A81-6C94-1CFA-14C0928565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A38E9A-A7B1-3726-A9A7-0348BA124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BA9D5-0AB8-4CC5-9694-62A0BE870B4D}" type="datetimeFigureOut">
              <a:rPr lang="hr-HR" smtClean="0"/>
              <a:t>22.11.2022.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8462C6-BE2F-98AB-A8BF-BB01ADFA4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14F2C5-B1B2-4A4F-8069-E6AEF2ADF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A3ACC-5607-420D-B95F-2FEB0D6613D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330157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60CFC-733A-BCB5-6A16-7EA6DFCF0C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BF495B-E81F-D279-418C-0E8F8EEFE2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7993A5-A587-0E36-8F57-15C04025E0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BA9D5-0AB8-4CC5-9694-62A0BE870B4D}" type="datetimeFigureOut">
              <a:rPr lang="hr-HR" smtClean="0"/>
              <a:t>22.11.2022.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210E05-62D0-13F2-AF89-4BE25233F1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D46CB4-2362-E68F-1491-387049E2F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A3ACC-5607-420D-B95F-2FEB0D6613D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915308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2336FE-2E9A-AC83-0F30-E224FA98E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09FB1A-B4BB-2903-4871-417EF27597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E5F53F-50A0-F607-49F4-0BEF9BC67B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BA9D5-0AB8-4CC5-9694-62A0BE870B4D}" type="datetimeFigureOut">
              <a:rPr lang="hr-HR" smtClean="0"/>
              <a:t>22.11.2022.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62BEB2-D154-5598-F809-61441E6048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E91EC3-E4A4-CAC9-66DA-297709776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A3ACC-5607-420D-B95F-2FEB0D6613D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063419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07DE6D-0F86-1F7F-4153-DFBCDE8BC7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61A150-D2BF-D083-87BA-53808DF8FD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AC8751-1202-88CE-75F6-87D872110F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06D96F-A57F-A0E5-CFDD-36517EFA27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BA9D5-0AB8-4CC5-9694-62A0BE870B4D}" type="datetimeFigureOut">
              <a:rPr lang="hr-HR" smtClean="0"/>
              <a:t>22.11.2022.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C4206D-259D-CB89-3DFD-D314E5B3F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D9F45A-AC4A-7178-7977-A616BC787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A3ACC-5607-420D-B95F-2FEB0D6613D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776731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10F613-F591-2B6B-5E9E-581483320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1A1881-7572-F7F6-E360-1714D4EEC0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2AB96A-EB93-B83D-7838-6AB4D42E54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5D42FB-41FE-56DD-FBFE-4C1CB5E182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F880A5F-6C1C-6186-1C72-A080BD6FB43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E57A0D-8598-E8C5-34AA-ACC724FFF4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BA9D5-0AB8-4CC5-9694-62A0BE870B4D}" type="datetimeFigureOut">
              <a:rPr lang="hr-HR" smtClean="0"/>
              <a:t>22.11.2022.</a:t>
            </a:fld>
            <a:endParaRPr lang="hr-H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73B4DF5-2252-5069-2186-EFB775D686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B8952F2-C8D7-0CC8-958F-2DDBEABED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A3ACC-5607-420D-B95F-2FEB0D6613D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164034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0CC8CA-2456-EDF0-632B-7BA73FD28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7EEDB0F-8E52-B1D3-C464-72E1C1985E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BA9D5-0AB8-4CC5-9694-62A0BE870B4D}" type="datetimeFigureOut">
              <a:rPr lang="hr-HR" smtClean="0"/>
              <a:t>22.11.2022.</a:t>
            </a:fld>
            <a:endParaRPr lang="hr-H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57D9A8-1710-74C6-E3FE-D14052E5F1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DDF18F-39A1-8170-F7AE-25377355C2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A3ACC-5607-420D-B95F-2FEB0D6613D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358734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D6B833-54E8-E644-1A95-FA72056407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BA9D5-0AB8-4CC5-9694-62A0BE870B4D}" type="datetimeFigureOut">
              <a:rPr lang="hr-HR" smtClean="0"/>
              <a:t>22.11.2022.</a:t>
            </a:fld>
            <a:endParaRPr lang="hr-H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5EF398-9C63-E38D-20B8-9AD5E2458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7B22B4-F192-7A87-5D88-A21EBB0C0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A3ACC-5607-420D-B95F-2FEB0D6613D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311913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4B1940-B8BB-179B-3CDD-EBA62930F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D52905-3E92-F925-8C96-DF5B0A2DAD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C0D350-EEB3-11BF-6923-3348D3804B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C0A320-1DA6-DD53-231C-8765E51F53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BA9D5-0AB8-4CC5-9694-62A0BE870B4D}" type="datetimeFigureOut">
              <a:rPr lang="hr-HR" smtClean="0"/>
              <a:t>22.11.2022.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3030BA-A3F3-A617-F7FB-408CCC445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0B80B5-3E77-0A47-E30A-92B700ADF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A3ACC-5607-420D-B95F-2FEB0D6613D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959626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69DB01-6EAE-2F35-B5D7-378B7F76B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33118B3-232E-E05B-32CD-D0C96EB0B5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2AF376-6B6A-FB65-EB1F-625D7D8915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38037B-7150-6B08-098C-246211E2E8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BA9D5-0AB8-4CC5-9694-62A0BE870B4D}" type="datetimeFigureOut">
              <a:rPr lang="hr-HR" smtClean="0"/>
              <a:t>22.11.2022.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23DDD9-57CD-FABD-7FC2-06B55ABDF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025ECA-6927-899E-CEFF-847670663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A3ACC-5607-420D-B95F-2FEB0D6613D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738653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614C705-B3C8-9AF2-AC35-699CBDF43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F69276-9A7B-29C0-7747-04C12737B7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61CC40-57F9-FB0F-D799-9FF6751CD2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3BA9D5-0AB8-4CC5-9694-62A0BE870B4D}" type="datetimeFigureOut">
              <a:rPr lang="hr-HR" smtClean="0"/>
              <a:t>22.11.2022.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0F3DA0-4B22-A1F1-040A-EBA60605DE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FF46E2-CA3B-A412-A92B-734C85A39B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6A3ACC-5607-420D-B95F-2FEB0D6613D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60920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wordwall.net/play/511/121/913" TargetMode="External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50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9.png"/><Relationship Id="rId11" Type="http://schemas.openxmlformats.org/officeDocument/2006/relationships/image" Target="../media/image53.png"/><Relationship Id="rId5" Type="http://schemas.openxmlformats.org/officeDocument/2006/relationships/image" Target="../media/image48.png"/><Relationship Id="rId10" Type="http://schemas.openxmlformats.org/officeDocument/2006/relationships/image" Target="../media/image52.png"/><Relationship Id="rId4" Type="http://schemas.openxmlformats.org/officeDocument/2006/relationships/image" Target="../media/image44.png"/><Relationship Id="rId9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2.mp3"/><Relationship Id="rId7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2.mp3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1.png"/><Relationship Id="rId5" Type="http://schemas.openxmlformats.org/officeDocument/2006/relationships/image" Target="../media/image15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rcRect/>
          <a:stretch>
            <a:fillRect t="-43000" b="-4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ED6BBA-ED96-67B1-65F7-B38C58086F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57086" y="3526536"/>
            <a:ext cx="6474410" cy="1012054"/>
          </a:xfrm>
        </p:spPr>
        <p:txBody>
          <a:bodyPr>
            <a:normAutofit fontScale="90000"/>
          </a:bodyPr>
          <a:lstStyle/>
          <a:p>
            <a:r>
              <a:rPr lang="hr-HR" sz="5400" b="1" dirty="0" err="1"/>
              <a:t>Lesson</a:t>
            </a:r>
            <a:r>
              <a:rPr lang="hr-HR" sz="5400" b="1" dirty="0"/>
              <a:t> 14</a:t>
            </a:r>
            <a:br>
              <a:rPr lang="hr-HR" sz="5400" b="1" dirty="0"/>
            </a:br>
            <a:r>
              <a:rPr lang="hr-HR" sz="5400" b="1" dirty="0" err="1"/>
              <a:t>The</a:t>
            </a:r>
            <a:r>
              <a:rPr lang="hr-HR" sz="5400" b="1" dirty="0"/>
              <a:t> </a:t>
            </a:r>
            <a:r>
              <a:rPr lang="hr-HR" sz="5400" b="1" dirty="0" err="1"/>
              <a:t>Middle</a:t>
            </a:r>
            <a:r>
              <a:rPr lang="hr-HR" sz="5400" b="1" dirty="0"/>
              <a:t> </a:t>
            </a:r>
            <a:r>
              <a:rPr lang="hr-HR" sz="5400" b="1" dirty="0" err="1"/>
              <a:t>Ages</a:t>
            </a:r>
            <a:endParaRPr lang="hr-HR" sz="5400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3C4857-69B2-EE48-4649-CAC5F1D5B1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30558" y="2305050"/>
            <a:ext cx="6400938" cy="1710489"/>
          </a:xfrm>
        </p:spPr>
        <p:txBody>
          <a:bodyPr>
            <a:noAutofit/>
          </a:bodyPr>
          <a:lstStyle/>
          <a:p>
            <a:r>
              <a:rPr lang="hr-HR" sz="6500" b="1" dirty="0">
                <a:solidFill>
                  <a:srgbClr val="C00000"/>
                </a:solidFill>
              </a:rPr>
              <a:t>UNIT 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D0A8FD-78CA-267A-FC8E-E8AE8DDF1B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88" y="528449"/>
            <a:ext cx="4505897" cy="599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9592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9CE6F-B572-F5D6-D64E-CA2267F7F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0939"/>
            <a:ext cx="10515600" cy="1325563"/>
          </a:xfrm>
        </p:spPr>
        <p:txBody>
          <a:bodyPr/>
          <a:lstStyle/>
          <a:p>
            <a:r>
              <a:rPr lang="hr-HR" i="1" dirty="0" err="1"/>
              <a:t>Workbook</a:t>
            </a:r>
            <a:r>
              <a:rPr lang="hr-HR" i="1" dirty="0"/>
              <a:t> </a:t>
            </a:r>
            <a:r>
              <a:rPr lang="hr-HR" i="1" dirty="0" err="1"/>
              <a:t>page</a:t>
            </a:r>
            <a:r>
              <a:rPr lang="hr-HR" i="1" dirty="0"/>
              <a:t> 73.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9529D400-6569-E62F-921A-09AA37FA3A8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6443" y="1393794"/>
            <a:ext cx="3754148" cy="5010401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249E1A4-5B06-38A4-FAAE-6409FB6E5227}"/>
              </a:ext>
            </a:extLst>
          </p:cNvPr>
          <p:cNvSpPr txBox="1"/>
          <p:nvPr/>
        </p:nvSpPr>
        <p:spPr>
          <a:xfrm>
            <a:off x="6008783" y="1361456"/>
            <a:ext cx="59313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 err="1"/>
              <a:t>Match</a:t>
            </a:r>
            <a:r>
              <a:rPr lang="hr-HR" sz="2800" b="1" dirty="0"/>
              <a:t> </a:t>
            </a:r>
            <a:r>
              <a:rPr lang="hr-HR" sz="2800" b="1" dirty="0" err="1"/>
              <a:t>the</a:t>
            </a:r>
            <a:r>
              <a:rPr lang="hr-HR" sz="2800" b="1" dirty="0"/>
              <a:t> infinitive </a:t>
            </a:r>
            <a:r>
              <a:rPr lang="hr-HR" sz="2800" b="1" dirty="0" err="1"/>
              <a:t>in</a:t>
            </a:r>
            <a:r>
              <a:rPr lang="hr-HR" sz="2800" b="1" dirty="0"/>
              <a:t> </a:t>
            </a:r>
            <a:r>
              <a:rPr lang="hr-HR" sz="2800" b="1" dirty="0" err="1"/>
              <a:t>Task</a:t>
            </a:r>
            <a:r>
              <a:rPr lang="hr-HR" sz="2800" b="1" dirty="0"/>
              <a:t> C </a:t>
            </a:r>
            <a:r>
              <a:rPr lang="hr-HR" sz="2800" b="1" dirty="0" err="1"/>
              <a:t>with</a:t>
            </a:r>
            <a:r>
              <a:rPr lang="hr-HR" sz="2800" b="1" dirty="0"/>
              <a:t> </a:t>
            </a:r>
            <a:r>
              <a:rPr lang="hr-HR" sz="2800" b="1" dirty="0" err="1"/>
              <a:t>its</a:t>
            </a:r>
            <a:r>
              <a:rPr lang="hr-HR" sz="2800" b="1" dirty="0"/>
              <a:t> past </a:t>
            </a:r>
            <a:r>
              <a:rPr lang="hr-HR" sz="2800" b="1" dirty="0" err="1"/>
              <a:t>form</a:t>
            </a:r>
            <a:r>
              <a:rPr lang="hr-HR" sz="2800" b="1" dirty="0"/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72BD0E3-7E3C-7BAD-E913-7F3714EED190}"/>
              </a:ext>
            </a:extLst>
          </p:cNvPr>
          <p:cNvSpPr txBox="1"/>
          <p:nvPr/>
        </p:nvSpPr>
        <p:spPr>
          <a:xfrm>
            <a:off x="6008783" y="2244261"/>
            <a:ext cx="58128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 err="1"/>
              <a:t>Check</a:t>
            </a:r>
            <a:r>
              <a:rPr lang="hr-HR" sz="2800" b="1" dirty="0"/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47BD71-C271-9DF1-4363-2299D8425B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6444" y="1331136"/>
            <a:ext cx="3806080" cy="5180739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7B9300B-C72B-79F0-11C1-CB61826750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08782" y="3073322"/>
            <a:ext cx="5665353" cy="1017198"/>
          </a:xfrm>
        </p:spPr>
        <p:txBody>
          <a:bodyPr/>
          <a:lstStyle/>
          <a:p>
            <a:pPr marL="0" indent="0">
              <a:buNone/>
            </a:pPr>
            <a:r>
              <a:rPr lang="hr-HR" b="1" dirty="0" err="1"/>
              <a:t>Fill</a:t>
            </a:r>
            <a:r>
              <a:rPr lang="hr-HR" b="1" dirty="0"/>
              <a:t> </a:t>
            </a:r>
            <a:r>
              <a:rPr lang="hr-HR" b="1" dirty="0" err="1"/>
              <a:t>in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texts</a:t>
            </a:r>
            <a:r>
              <a:rPr lang="hr-HR" b="1" dirty="0"/>
              <a:t> </a:t>
            </a:r>
            <a:r>
              <a:rPr lang="hr-HR" b="1" dirty="0" err="1"/>
              <a:t>with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regular</a:t>
            </a:r>
            <a:r>
              <a:rPr lang="hr-HR" b="1" dirty="0"/>
              <a:t> past </a:t>
            </a:r>
            <a:r>
              <a:rPr lang="hr-HR" b="1" dirty="0" err="1"/>
              <a:t>forms</a:t>
            </a:r>
            <a:r>
              <a:rPr lang="hr-HR" b="1" dirty="0"/>
              <a:t> </a:t>
            </a:r>
            <a:r>
              <a:rPr lang="hr-HR" b="1" dirty="0" err="1"/>
              <a:t>from</a:t>
            </a:r>
            <a:r>
              <a:rPr lang="hr-HR" b="1" dirty="0"/>
              <a:t> </a:t>
            </a:r>
            <a:r>
              <a:rPr lang="hr-HR" b="1" dirty="0" err="1"/>
              <a:t>Task</a:t>
            </a:r>
            <a:r>
              <a:rPr lang="hr-HR" b="1" dirty="0"/>
              <a:t> C.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38C3571-0D8B-304F-B59D-1A78F666D3EF}"/>
              </a:ext>
            </a:extLst>
          </p:cNvPr>
          <p:cNvSpPr txBox="1"/>
          <p:nvPr/>
        </p:nvSpPr>
        <p:spPr>
          <a:xfrm>
            <a:off x="6008783" y="3988640"/>
            <a:ext cx="58128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 err="1"/>
              <a:t>Check</a:t>
            </a:r>
            <a:r>
              <a:rPr lang="hr-HR" sz="2800" b="1" dirty="0"/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91F1AB-7CCE-A058-F2FB-4A04782A26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39" y="2173791"/>
            <a:ext cx="5666690" cy="2510417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C3AA5B2-2DC4-52BC-E666-56FAAA683FE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8" t="-1934" r="2515" b="1934"/>
          <a:stretch/>
        </p:blipFill>
        <p:spPr>
          <a:xfrm>
            <a:off x="174040" y="3428999"/>
            <a:ext cx="5570887" cy="11192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01B5FAB-A365-0104-205A-F88A35DF25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2" y="2224651"/>
            <a:ext cx="5847884" cy="240869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81CADED-50FF-0D6E-7247-4EF458538D3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338" y="2505871"/>
            <a:ext cx="5519052" cy="2103211"/>
          </a:xfrm>
          <a:prstGeom prst="rect">
            <a:avLst/>
          </a:prstGeom>
        </p:spPr>
      </p:pic>
      <p:sp>
        <p:nvSpPr>
          <p:cNvPr id="22" name="Content Placeholder 4">
            <a:extLst>
              <a:ext uri="{FF2B5EF4-FFF2-40B4-BE49-F238E27FC236}">
                <a16:creationId xmlns:a16="http://schemas.microsoft.com/office/drawing/2014/main" id="{7273857A-C591-66CC-E4A8-074EA4276794}"/>
              </a:ext>
            </a:extLst>
          </p:cNvPr>
          <p:cNvSpPr txBox="1">
            <a:spLocks/>
          </p:cNvSpPr>
          <p:nvPr/>
        </p:nvSpPr>
        <p:spPr>
          <a:xfrm>
            <a:off x="6008783" y="4635109"/>
            <a:ext cx="5665352" cy="10171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r-HR" b="1" dirty="0" err="1"/>
              <a:t>Fill</a:t>
            </a:r>
            <a:r>
              <a:rPr lang="hr-HR" b="1" dirty="0"/>
              <a:t> </a:t>
            </a:r>
            <a:r>
              <a:rPr lang="hr-HR" b="1" dirty="0" err="1"/>
              <a:t>in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texts</a:t>
            </a:r>
            <a:r>
              <a:rPr lang="hr-HR" b="1" dirty="0"/>
              <a:t> </a:t>
            </a:r>
            <a:r>
              <a:rPr lang="hr-HR" b="1" dirty="0" err="1"/>
              <a:t>with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irregular</a:t>
            </a:r>
            <a:r>
              <a:rPr lang="hr-HR" b="1" dirty="0"/>
              <a:t> past </a:t>
            </a:r>
            <a:r>
              <a:rPr lang="hr-HR" b="1" dirty="0" err="1"/>
              <a:t>forms</a:t>
            </a:r>
            <a:r>
              <a:rPr lang="hr-HR" b="1" dirty="0"/>
              <a:t> </a:t>
            </a:r>
            <a:r>
              <a:rPr lang="hr-HR" b="1" dirty="0" err="1"/>
              <a:t>from</a:t>
            </a:r>
            <a:r>
              <a:rPr lang="hr-HR" b="1" dirty="0"/>
              <a:t> </a:t>
            </a:r>
            <a:r>
              <a:rPr lang="hr-HR" b="1" dirty="0" err="1"/>
              <a:t>Task</a:t>
            </a:r>
            <a:r>
              <a:rPr lang="hr-HR" b="1" dirty="0"/>
              <a:t> C.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9BB4C24A-FED1-9389-F03E-CD8DE5FFE70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2" y="2166468"/>
            <a:ext cx="5827612" cy="2609475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783A90A-66D8-5018-9BDC-71C8F996EA3B}"/>
              </a:ext>
            </a:extLst>
          </p:cNvPr>
          <p:cNvSpPr txBox="1"/>
          <p:nvPr/>
        </p:nvSpPr>
        <p:spPr>
          <a:xfrm>
            <a:off x="6008783" y="5513946"/>
            <a:ext cx="58128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 err="1"/>
              <a:t>Check</a:t>
            </a:r>
            <a:r>
              <a:rPr lang="hr-HR" sz="2800" b="1" dirty="0"/>
              <a:t>.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E64DCE9D-9AC1-98A7-7B84-9442955531E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83" y="2582178"/>
            <a:ext cx="5666690" cy="2119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648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AE7FE1D-211A-94FA-0B16-227E7AF2DC8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353235" cy="6865072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9D315D-6272-3FFA-67CC-D28FA3E31E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58144" y="444828"/>
            <a:ext cx="5572958" cy="16011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b="1" dirty="0"/>
              <a:t>Split </a:t>
            </a:r>
            <a:r>
              <a:rPr lang="hr-HR" b="1" dirty="0" err="1"/>
              <a:t>into</a:t>
            </a:r>
            <a:r>
              <a:rPr lang="hr-HR" b="1" dirty="0"/>
              <a:t> </a:t>
            </a:r>
            <a:r>
              <a:rPr lang="hr-HR" b="1" dirty="0" err="1"/>
              <a:t>groups</a:t>
            </a:r>
            <a:r>
              <a:rPr lang="hr-HR" b="1" dirty="0"/>
              <a:t> </a:t>
            </a:r>
            <a:r>
              <a:rPr lang="hr-HR" b="1" dirty="0" err="1"/>
              <a:t>of</a:t>
            </a:r>
            <a:r>
              <a:rPr lang="hr-HR" b="1" dirty="0"/>
              <a:t> </a:t>
            </a:r>
            <a:r>
              <a:rPr lang="hr-HR" b="1" dirty="0" err="1"/>
              <a:t>four</a:t>
            </a:r>
            <a:r>
              <a:rPr lang="hr-HR" b="1" dirty="0"/>
              <a:t>. </a:t>
            </a:r>
            <a:r>
              <a:rPr lang="hr-HR" b="1" dirty="0" err="1"/>
              <a:t>Each</a:t>
            </a:r>
            <a:r>
              <a:rPr lang="hr-HR" b="1" dirty="0"/>
              <a:t> </a:t>
            </a:r>
            <a:r>
              <a:rPr lang="hr-HR" b="1" dirty="0" err="1"/>
              <a:t>person</a:t>
            </a:r>
            <a:r>
              <a:rPr lang="hr-HR" b="1" dirty="0"/>
              <a:t> </a:t>
            </a:r>
            <a:r>
              <a:rPr lang="hr-HR" b="1" dirty="0" err="1"/>
              <a:t>retells</a:t>
            </a:r>
            <a:r>
              <a:rPr lang="hr-HR" b="1" dirty="0"/>
              <a:t> one </a:t>
            </a:r>
            <a:r>
              <a:rPr lang="hr-HR" b="1" dirty="0" err="1"/>
              <a:t>of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texts</a:t>
            </a:r>
            <a:r>
              <a:rPr lang="hr-HR" b="1" dirty="0"/>
              <a:t> on </a:t>
            </a:r>
            <a:r>
              <a:rPr lang="hr-HR" b="1" dirty="0" err="1"/>
              <a:t>page</a:t>
            </a:r>
            <a:r>
              <a:rPr lang="hr-HR" b="1" dirty="0"/>
              <a:t> 79.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AB6A770F-F3B0-5078-CEBA-E69900EE2158}"/>
              </a:ext>
            </a:extLst>
          </p:cNvPr>
          <p:cNvSpPr txBox="1">
            <a:spLocks/>
          </p:cNvSpPr>
          <p:nvPr/>
        </p:nvSpPr>
        <p:spPr>
          <a:xfrm>
            <a:off x="6096001" y="2045984"/>
            <a:ext cx="5572957" cy="22268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r-HR" b="1" dirty="0"/>
              <a:t>Are </a:t>
            </a:r>
            <a:r>
              <a:rPr lang="hr-HR" b="1" dirty="0" err="1"/>
              <a:t>there</a:t>
            </a:r>
            <a:r>
              <a:rPr lang="hr-HR" b="1" dirty="0"/>
              <a:t> </a:t>
            </a:r>
            <a:r>
              <a:rPr lang="hr-HR" b="1" dirty="0" err="1"/>
              <a:t>any</a:t>
            </a:r>
            <a:r>
              <a:rPr lang="hr-HR" b="1" dirty="0"/>
              <a:t> </a:t>
            </a:r>
            <a:r>
              <a:rPr lang="hr-HR" b="1" dirty="0" err="1"/>
              <a:t>parts</a:t>
            </a:r>
            <a:r>
              <a:rPr lang="hr-HR" b="1" dirty="0"/>
              <a:t> </a:t>
            </a:r>
            <a:r>
              <a:rPr lang="hr-HR" b="1" dirty="0" err="1"/>
              <a:t>of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world</a:t>
            </a:r>
            <a:r>
              <a:rPr lang="hr-HR" b="1" dirty="0"/>
              <a:t> </a:t>
            </a:r>
            <a:r>
              <a:rPr lang="hr-HR" b="1" dirty="0" err="1"/>
              <a:t>where</a:t>
            </a:r>
            <a:r>
              <a:rPr lang="hr-HR" b="1" dirty="0"/>
              <a:t> </a:t>
            </a:r>
            <a:r>
              <a:rPr lang="hr-HR" b="1" dirty="0" err="1"/>
              <a:t>people</a:t>
            </a:r>
            <a:r>
              <a:rPr lang="hr-HR" b="1" dirty="0"/>
              <a:t> </a:t>
            </a:r>
            <a:r>
              <a:rPr lang="hr-HR" b="1" dirty="0" err="1"/>
              <a:t>still</a:t>
            </a:r>
            <a:r>
              <a:rPr lang="hr-HR" b="1" dirty="0"/>
              <a:t> </a:t>
            </a:r>
            <a:r>
              <a:rPr lang="hr-HR" b="1" dirty="0" err="1"/>
              <a:t>don’t</a:t>
            </a:r>
            <a:r>
              <a:rPr lang="hr-HR" b="1" dirty="0"/>
              <a:t> </a:t>
            </a:r>
            <a:r>
              <a:rPr lang="hr-HR" b="1" dirty="0" err="1"/>
              <a:t>have</a:t>
            </a:r>
            <a:r>
              <a:rPr lang="hr-HR" b="1" dirty="0"/>
              <a:t> </a:t>
            </a:r>
            <a:r>
              <a:rPr lang="hr-HR" b="1" dirty="0" err="1"/>
              <a:t>many</a:t>
            </a:r>
            <a:r>
              <a:rPr lang="hr-HR" b="1" dirty="0"/>
              <a:t> </a:t>
            </a:r>
            <a:r>
              <a:rPr lang="hr-HR" b="1" dirty="0" err="1"/>
              <a:t>rights</a:t>
            </a:r>
            <a:r>
              <a:rPr lang="hr-HR" b="1" dirty="0"/>
              <a:t>? </a:t>
            </a:r>
            <a:r>
              <a:rPr lang="hr-HR" b="1" dirty="0" err="1"/>
              <a:t>Get</a:t>
            </a:r>
            <a:r>
              <a:rPr lang="hr-HR" b="1" dirty="0"/>
              <a:t> </a:t>
            </a:r>
            <a:r>
              <a:rPr lang="hr-HR" b="1" dirty="0" err="1"/>
              <a:t>in</a:t>
            </a:r>
            <a:r>
              <a:rPr lang="hr-HR" b="1" dirty="0"/>
              <a:t> </a:t>
            </a:r>
            <a:r>
              <a:rPr lang="hr-HR" b="1" dirty="0" err="1"/>
              <a:t>groups</a:t>
            </a:r>
            <a:r>
              <a:rPr lang="hr-HR" b="1" dirty="0"/>
              <a:t> </a:t>
            </a:r>
            <a:r>
              <a:rPr lang="hr-HR" b="1" dirty="0" err="1"/>
              <a:t>of</a:t>
            </a:r>
            <a:r>
              <a:rPr lang="hr-HR" b="1" dirty="0"/>
              <a:t> </a:t>
            </a:r>
            <a:r>
              <a:rPr lang="hr-HR" b="1" dirty="0" err="1"/>
              <a:t>four</a:t>
            </a:r>
            <a:r>
              <a:rPr lang="hr-HR" b="1" dirty="0"/>
              <a:t> </a:t>
            </a:r>
            <a:r>
              <a:rPr lang="hr-HR" b="1" dirty="0" err="1"/>
              <a:t>and</a:t>
            </a:r>
            <a:r>
              <a:rPr lang="hr-HR" b="1" dirty="0"/>
              <a:t> </a:t>
            </a:r>
            <a:r>
              <a:rPr lang="hr-HR" b="1" dirty="0" err="1"/>
              <a:t>write</a:t>
            </a:r>
            <a:r>
              <a:rPr lang="hr-HR" b="1" dirty="0"/>
              <a:t> </a:t>
            </a:r>
            <a:r>
              <a:rPr lang="hr-HR" b="1" dirty="0" err="1"/>
              <a:t>down</a:t>
            </a:r>
            <a:r>
              <a:rPr lang="hr-HR" b="1" dirty="0"/>
              <a:t> </a:t>
            </a:r>
            <a:r>
              <a:rPr lang="hr-HR" b="1" dirty="0" err="1"/>
              <a:t>four</a:t>
            </a:r>
            <a:r>
              <a:rPr lang="hr-HR" b="1" dirty="0"/>
              <a:t> </a:t>
            </a:r>
            <a:r>
              <a:rPr lang="hr-HR" b="1" dirty="0" err="1"/>
              <a:t>examples</a:t>
            </a:r>
            <a:r>
              <a:rPr lang="hr-HR" b="1" dirty="0"/>
              <a:t> </a:t>
            </a:r>
            <a:r>
              <a:rPr lang="hr-HR" b="1" dirty="0" err="1"/>
              <a:t>of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rights</a:t>
            </a:r>
            <a:r>
              <a:rPr lang="hr-HR" b="1" dirty="0"/>
              <a:t> </a:t>
            </a:r>
            <a:r>
              <a:rPr lang="hr-HR" b="1" dirty="0" err="1"/>
              <a:t>people</a:t>
            </a:r>
            <a:r>
              <a:rPr lang="hr-HR" b="1" dirty="0"/>
              <a:t> </a:t>
            </a:r>
            <a:r>
              <a:rPr lang="hr-HR" b="1" dirty="0" err="1"/>
              <a:t>don’t</a:t>
            </a:r>
            <a:r>
              <a:rPr lang="hr-HR" b="1" dirty="0"/>
              <a:t> </a:t>
            </a:r>
            <a:r>
              <a:rPr lang="hr-HR" b="1" dirty="0" err="1"/>
              <a:t>have</a:t>
            </a:r>
            <a:r>
              <a:rPr lang="hr-HR" b="1" dirty="0"/>
              <a:t>.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29D68A71-72D9-D1D6-8BD3-C9A70CA7F08D}"/>
              </a:ext>
            </a:extLst>
          </p:cNvPr>
          <p:cNvSpPr txBox="1">
            <a:spLocks/>
          </p:cNvSpPr>
          <p:nvPr/>
        </p:nvSpPr>
        <p:spPr>
          <a:xfrm>
            <a:off x="6095997" y="4448962"/>
            <a:ext cx="5453852" cy="10784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r-HR" b="1" dirty="0" err="1"/>
              <a:t>Find</a:t>
            </a:r>
            <a:r>
              <a:rPr lang="hr-HR" b="1" dirty="0"/>
              <a:t> </a:t>
            </a:r>
            <a:r>
              <a:rPr lang="hr-HR" b="1" dirty="0" err="1"/>
              <a:t>out</a:t>
            </a:r>
            <a:r>
              <a:rPr lang="hr-HR" b="1" dirty="0"/>
              <a:t> </a:t>
            </a:r>
            <a:r>
              <a:rPr lang="hr-HR" b="1" dirty="0" err="1"/>
              <a:t>who</a:t>
            </a:r>
            <a:r>
              <a:rPr lang="hr-HR" b="1" dirty="0"/>
              <a:t> </a:t>
            </a:r>
            <a:r>
              <a:rPr lang="hr-HR" b="1" dirty="0" err="1"/>
              <a:t>Malala</a:t>
            </a:r>
            <a:r>
              <a:rPr lang="hr-HR" b="1" dirty="0"/>
              <a:t> </a:t>
            </a:r>
            <a:r>
              <a:rPr lang="hr-HR" b="1" dirty="0" err="1"/>
              <a:t>Yousafzai</a:t>
            </a:r>
            <a:r>
              <a:rPr lang="hr-HR" b="1" dirty="0"/>
              <a:t> </a:t>
            </a:r>
            <a:r>
              <a:rPr lang="hr-HR" b="1" dirty="0" err="1"/>
              <a:t>is</a:t>
            </a:r>
            <a:r>
              <a:rPr lang="hr-HR" b="1" dirty="0"/>
              <a:t> </a:t>
            </a:r>
            <a:r>
              <a:rPr lang="hr-HR" b="1" dirty="0" err="1"/>
              <a:t>and</a:t>
            </a:r>
            <a:r>
              <a:rPr lang="hr-HR" b="1" dirty="0"/>
              <a:t> </a:t>
            </a:r>
            <a:r>
              <a:rPr lang="hr-HR" b="1" dirty="0" err="1"/>
              <a:t>report</a:t>
            </a:r>
            <a:r>
              <a:rPr lang="hr-HR" b="1" dirty="0"/>
              <a:t> to </a:t>
            </a:r>
            <a:r>
              <a:rPr lang="hr-HR" b="1" dirty="0" err="1"/>
              <a:t>class</a:t>
            </a:r>
            <a:r>
              <a:rPr lang="hr-HR" b="1" dirty="0"/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486583-A864-A8CF-D8DB-578055AE78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6" y="2733408"/>
            <a:ext cx="5216940" cy="139118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192DC4A-0E8A-C6E2-4842-9497813461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03" y="1490056"/>
            <a:ext cx="4191025" cy="4179728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65629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AE7FE1D-211A-94FA-0B16-227E7AF2DC8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353235" cy="6865072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9D315D-6272-3FFA-67CC-D28FA3E31E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91814" y="1349406"/>
            <a:ext cx="5788899" cy="4327367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hr-HR" b="1" dirty="0">
                <a:solidFill>
                  <a:srgbClr val="FFC000"/>
                </a:solidFill>
              </a:rPr>
              <a:t>LANGUAGE FOCUS</a:t>
            </a:r>
          </a:p>
          <a:p>
            <a:pPr marL="0" indent="0" algn="just">
              <a:buNone/>
            </a:pPr>
            <a:r>
              <a:rPr lang="hr-HR" b="1" i="1" dirty="0"/>
              <a:t>YES/NO </a:t>
            </a:r>
            <a:r>
              <a:rPr lang="hr-HR" b="1" i="1" dirty="0" err="1"/>
              <a:t>questions</a:t>
            </a:r>
            <a:r>
              <a:rPr lang="hr-HR" b="1" i="1" dirty="0"/>
              <a:t> </a:t>
            </a:r>
            <a:r>
              <a:rPr lang="hr-HR" b="1" i="1" dirty="0" err="1"/>
              <a:t>in</a:t>
            </a:r>
            <a:r>
              <a:rPr lang="hr-HR" b="1" i="1" dirty="0"/>
              <a:t> past </a:t>
            </a:r>
            <a:r>
              <a:rPr lang="hr-HR" b="1" i="1" dirty="0" err="1"/>
              <a:t>simple</a:t>
            </a:r>
            <a:endParaRPr lang="hr-HR" b="1" i="1" dirty="0"/>
          </a:p>
          <a:p>
            <a:pPr marL="0" indent="0" algn="just">
              <a:buNone/>
            </a:pPr>
            <a:endParaRPr lang="hr-HR" b="1" i="1" dirty="0"/>
          </a:p>
          <a:p>
            <a:pPr marL="0" indent="0" algn="just">
              <a:buNone/>
            </a:pPr>
            <a:r>
              <a:rPr lang="hr-HR" b="1" dirty="0"/>
              <a:t>DID </a:t>
            </a:r>
            <a:r>
              <a:rPr lang="hr-HR" b="1" dirty="0" err="1"/>
              <a:t>you</a:t>
            </a:r>
            <a:r>
              <a:rPr lang="hr-HR" b="1" dirty="0"/>
              <a:t> STUDY </a:t>
            </a:r>
            <a:r>
              <a:rPr lang="hr-HR" b="1" dirty="0" err="1"/>
              <a:t>history</a:t>
            </a:r>
            <a:r>
              <a:rPr lang="hr-HR" b="1" dirty="0"/>
              <a:t> </a:t>
            </a:r>
            <a:r>
              <a:rPr lang="hr-HR" b="1" dirty="0" err="1"/>
              <a:t>yesterday</a:t>
            </a:r>
            <a:r>
              <a:rPr lang="hr-HR" b="1" dirty="0"/>
              <a:t>? </a:t>
            </a:r>
          </a:p>
          <a:p>
            <a:pPr marL="0" indent="0" algn="just">
              <a:buNone/>
            </a:pPr>
            <a:r>
              <a:rPr lang="hr-HR" b="1" dirty="0">
                <a:solidFill>
                  <a:srgbClr val="7030A0"/>
                </a:solidFill>
              </a:rPr>
              <a:t>(NOT: </a:t>
            </a:r>
            <a:r>
              <a:rPr lang="hr-HR" b="1" dirty="0" err="1">
                <a:solidFill>
                  <a:srgbClr val="7030A0"/>
                </a:solidFill>
              </a:rPr>
              <a:t>Did</a:t>
            </a:r>
            <a:r>
              <a:rPr lang="hr-HR" b="1" dirty="0">
                <a:solidFill>
                  <a:srgbClr val="7030A0"/>
                </a:solidFill>
              </a:rPr>
              <a:t> </a:t>
            </a:r>
            <a:r>
              <a:rPr lang="hr-HR" b="1" dirty="0" err="1">
                <a:solidFill>
                  <a:srgbClr val="7030A0"/>
                </a:solidFill>
              </a:rPr>
              <a:t>you</a:t>
            </a:r>
            <a:r>
              <a:rPr lang="hr-HR" b="1" dirty="0">
                <a:solidFill>
                  <a:srgbClr val="7030A0"/>
                </a:solidFill>
              </a:rPr>
              <a:t> </a:t>
            </a:r>
            <a:r>
              <a:rPr lang="hr-HR" b="1" dirty="0" err="1">
                <a:solidFill>
                  <a:srgbClr val="7030A0"/>
                </a:solidFill>
              </a:rPr>
              <a:t>studied</a:t>
            </a:r>
            <a:r>
              <a:rPr lang="hr-HR" b="1" dirty="0">
                <a:solidFill>
                  <a:srgbClr val="7030A0"/>
                </a:solidFill>
              </a:rPr>
              <a:t>…?)</a:t>
            </a:r>
          </a:p>
          <a:p>
            <a:pPr marL="0" indent="0" algn="just">
              <a:buNone/>
            </a:pPr>
            <a:endParaRPr lang="hr-HR" b="1" dirty="0">
              <a:solidFill>
                <a:srgbClr val="FF0000"/>
              </a:solidFill>
            </a:endParaRPr>
          </a:p>
          <a:p>
            <a:pPr marL="0" indent="0" algn="just">
              <a:buNone/>
            </a:pPr>
            <a:r>
              <a:rPr lang="hr-HR" b="1" dirty="0"/>
              <a:t>DID </a:t>
            </a:r>
            <a:r>
              <a:rPr lang="hr-HR" b="1" dirty="0" err="1"/>
              <a:t>you</a:t>
            </a:r>
            <a:r>
              <a:rPr lang="hr-HR" b="1" dirty="0"/>
              <a:t> LEARN </a:t>
            </a:r>
            <a:r>
              <a:rPr lang="hr-HR" b="1" dirty="0" err="1"/>
              <a:t>about</a:t>
            </a:r>
            <a:r>
              <a:rPr lang="hr-HR" b="1" dirty="0"/>
              <a:t> Croatian </a:t>
            </a:r>
            <a:r>
              <a:rPr lang="hr-HR" b="1" dirty="0" err="1"/>
              <a:t>kings</a:t>
            </a:r>
            <a:r>
              <a:rPr lang="hr-HR" b="1" dirty="0"/>
              <a:t>?</a:t>
            </a:r>
          </a:p>
          <a:p>
            <a:pPr marL="0" indent="0" algn="just">
              <a:buNone/>
            </a:pPr>
            <a:r>
              <a:rPr lang="hr-HR" b="1" dirty="0">
                <a:solidFill>
                  <a:srgbClr val="7030A0"/>
                </a:solidFill>
              </a:rPr>
              <a:t>(NOT: </a:t>
            </a:r>
            <a:r>
              <a:rPr lang="hr-HR" b="1" dirty="0" err="1">
                <a:solidFill>
                  <a:srgbClr val="7030A0"/>
                </a:solidFill>
              </a:rPr>
              <a:t>Did</a:t>
            </a:r>
            <a:r>
              <a:rPr lang="hr-HR" b="1" dirty="0">
                <a:solidFill>
                  <a:srgbClr val="7030A0"/>
                </a:solidFill>
              </a:rPr>
              <a:t> </a:t>
            </a:r>
            <a:r>
              <a:rPr lang="hr-HR" b="1" dirty="0" err="1">
                <a:solidFill>
                  <a:srgbClr val="7030A0"/>
                </a:solidFill>
              </a:rPr>
              <a:t>you</a:t>
            </a:r>
            <a:r>
              <a:rPr lang="hr-HR" b="1" dirty="0">
                <a:solidFill>
                  <a:srgbClr val="7030A0"/>
                </a:solidFill>
              </a:rPr>
              <a:t> </a:t>
            </a:r>
            <a:r>
              <a:rPr lang="hr-HR" b="1" dirty="0" err="1">
                <a:solidFill>
                  <a:srgbClr val="7030A0"/>
                </a:solidFill>
              </a:rPr>
              <a:t>learned</a:t>
            </a:r>
            <a:r>
              <a:rPr lang="hr-HR" b="1" dirty="0">
                <a:solidFill>
                  <a:srgbClr val="7030A0"/>
                </a:solidFill>
              </a:rPr>
              <a:t> </a:t>
            </a:r>
            <a:r>
              <a:rPr lang="hr-HR" b="1" dirty="0" err="1">
                <a:solidFill>
                  <a:srgbClr val="7030A0"/>
                </a:solidFill>
              </a:rPr>
              <a:t>about</a:t>
            </a:r>
            <a:r>
              <a:rPr lang="hr-HR" b="1" dirty="0">
                <a:solidFill>
                  <a:srgbClr val="7030A0"/>
                </a:solidFill>
              </a:rPr>
              <a:t>…?)</a:t>
            </a:r>
          </a:p>
          <a:p>
            <a:pPr marL="0" indent="0" algn="just">
              <a:buNone/>
            </a:pPr>
            <a:endParaRPr lang="hr-HR" b="1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hr-HR" b="1" dirty="0">
                <a:solidFill>
                  <a:srgbClr val="FF0000"/>
                </a:solidFill>
              </a:rPr>
              <a:t>DID </a:t>
            </a:r>
            <a:r>
              <a:rPr lang="hr-HR" dirty="0">
                <a:solidFill>
                  <a:srgbClr val="FF0000"/>
                </a:solidFill>
              </a:rPr>
              <a:t>+ </a:t>
            </a:r>
            <a:r>
              <a:rPr lang="hr-HR" dirty="0" err="1">
                <a:solidFill>
                  <a:srgbClr val="FF0000"/>
                </a:solidFill>
              </a:rPr>
              <a:t>subject</a:t>
            </a:r>
            <a:r>
              <a:rPr lang="hr-HR" dirty="0">
                <a:solidFill>
                  <a:srgbClr val="FF0000"/>
                </a:solidFill>
              </a:rPr>
              <a:t> + </a:t>
            </a:r>
            <a:r>
              <a:rPr lang="hr-HR" b="1" dirty="0">
                <a:solidFill>
                  <a:srgbClr val="FF0000"/>
                </a:solidFill>
              </a:rPr>
              <a:t>INFINITIVE…?</a:t>
            </a:r>
          </a:p>
          <a:p>
            <a:pPr marL="0" indent="0" algn="just">
              <a:buNone/>
            </a:pPr>
            <a:endParaRPr lang="hr-HR" b="1" dirty="0">
              <a:solidFill>
                <a:schemeClr val="accent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2602AB-1D8A-F237-B257-B5317E5851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88" y="2145196"/>
            <a:ext cx="4398064" cy="2567608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88341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15DC898-B1A0-72F9-D51F-7872F49F25F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35480" cy="6842304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2BA131-1A28-AB26-8C77-5A0EFF661C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236521"/>
            <a:ext cx="5181600" cy="185860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b="1" dirty="0"/>
              <a:t>Emma </a:t>
            </a:r>
            <a:r>
              <a:rPr lang="hr-HR" b="1" dirty="0" err="1"/>
              <a:t>has</a:t>
            </a:r>
            <a:r>
              <a:rPr lang="hr-HR" b="1" dirty="0"/>
              <a:t> </a:t>
            </a:r>
            <a:r>
              <a:rPr lang="hr-HR" b="1" dirty="0" err="1"/>
              <a:t>written</a:t>
            </a:r>
            <a:r>
              <a:rPr lang="hr-HR" b="1" dirty="0"/>
              <a:t> some </a:t>
            </a:r>
            <a:r>
              <a:rPr lang="hr-HR" b="1" dirty="0" err="1"/>
              <a:t>questions</a:t>
            </a:r>
            <a:r>
              <a:rPr lang="hr-HR" b="1" dirty="0"/>
              <a:t> for Tara. </a:t>
            </a:r>
            <a:r>
              <a:rPr lang="hr-HR" b="1" dirty="0" err="1"/>
              <a:t>Can</a:t>
            </a:r>
            <a:r>
              <a:rPr lang="hr-HR" b="1" dirty="0"/>
              <a:t> </a:t>
            </a:r>
            <a:r>
              <a:rPr lang="hr-HR" b="1" dirty="0" err="1"/>
              <a:t>you</a:t>
            </a:r>
            <a:r>
              <a:rPr lang="hr-HR" b="1" dirty="0"/>
              <a:t> </a:t>
            </a:r>
            <a:r>
              <a:rPr lang="hr-HR" b="1" dirty="0" err="1"/>
              <a:t>help</a:t>
            </a:r>
            <a:r>
              <a:rPr lang="hr-HR" b="1" dirty="0"/>
              <a:t> Tara </a:t>
            </a:r>
            <a:r>
              <a:rPr lang="hr-HR" b="1" dirty="0" err="1"/>
              <a:t>with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answers</a:t>
            </a:r>
            <a:r>
              <a:rPr lang="hr-HR" b="1" dirty="0"/>
              <a:t>? Use short </a:t>
            </a:r>
            <a:r>
              <a:rPr lang="hr-HR" b="1" dirty="0" err="1"/>
              <a:t>answers</a:t>
            </a:r>
            <a:r>
              <a:rPr lang="hr-HR" b="1" dirty="0"/>
              <a:t> </a:t>
            </a:r>
            <a:r>
              <a:rPr lang="hr-HR" b="1" dirty="0" err="1"/>
              <a:t>below</a:t>
            </a:r>
            <a:r>
              <a:rPr lang="hr-HR" b="1" dirty="0"/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23C159D-77B1-E070-E3F8-3EA67814E5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89" y="1701540"/>
            <a:ext cx="4408302" cy="3454919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7D96F4E-CDD7-4DF2-8D84-B7903CBA1A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606" y="2592219"/>
            <a:ext cx="4330268" cy="1518141"/>
          </a:xfrm>
          <a:prstGeom prst="rect">
            <a:avLst/>
          </a:prstGeom>
        </p:spPr>
      </p:pic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F7C92732-6CF9-CE90-C75C-217AA8F4FB66}"/>
              </a:ext>
            </a:extLst>
          </p:cNvPr>
          <p:cNvSpPr txBox="1">
            <a:spLocks/>
          </p:cNvSpPr>
          <p:nvPr/>
        </p:nvSpPr>
        <p:spPr>
          <a:xfrm>
            <a:off x="6096000" y="2095130"/>
            <a:ext cx="5181600" cy="18586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hr-HR" b="1" dirty="0" err="1"/>
              <a:t>Check</a:t>
            </a:r>
            <a:r>
              <a:rPr lang="hr-HR" b="1" dirty="0"/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BD7C54B-4337-BD6B-A2FB-ED4A95F3FBCE}"/>
              </a:ext>
            </a:extLst>
          </p:cNvPr>
          <p:cNvSpPr txBox="1"/>
          <p:nvPr/>
        </p:nvSpPr>
        <p:spPr>
          <a:xfrm>
            <a:off x="6096000" y="2830315"/>
            <a:ext cx="505435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/>
              <a:t>Play </a:t>
            </a:r>
            <a:r>
              <a:rPr lang="hr-HR" sz="2800" b="1" dirty="0" err="1"/>
              <a:t>the</a:t>
            </a:r>
            <a:r>
              <a:rPr lang="hr-HR" sz="2800" b="1" dirty="0"/>
              <a:t> game </a:t>
            </a:r>
            <a:r>
              <a:rPr lang="hr-HR" sz="2800" b="1" dirty="0" err="1"/>
              <a:t>and</a:t>
            </a:r>
            <a:r>
              <a:rPr lang="hr-HR" sz="2800" b="1" dirty="0"/>
              <a:t> </a:t>
            </a:r>
            <a:r>
              <a:rPr lang="hr-HR" sz="2800" b="1" dirty="0" err="1"/>
              <a:t>revise</a:t>
            </a:r>
            <a:r>
              <a:rPr lang="hr-HR" sz="2800" b="1" dirty="0"/>
              <a:t> </a:t>
            </a:r>
            <a:r>
              <a:rPr lang="hr-HR" sz="2800" b="1" dirty="0" err="1"/>
              <a:t>the</a:t>
            </a:r>
            <a:r>
              <a:rPr lang="hr-HR" sz="2800" b="1" dirty="0"/>
              <a:t> </a:t>
            </a:r>
            <a:r>
              <a:rPr lang="hr-HR" sz="2800" b="1" dirty="0" err="1"/>
              <a:t>vocabulary</a:t>
            </a:r>
            <a:r>
              <a:rPr lang="hr-HR" sz="2800" b="1" dirty="0"/>
              <a:t>. </a:t>
            </a:r>
          </a:p>
          <a:p>
            <a:pPr algn="just"/>
            <a:r>
              <a:rPr lang="hr-HR" sz="2800" b="1" dirty="0">
                <a:hlinkClick r:id="rId5"/>
              </a:rPr>
              <a:t>https://wordwall.net/play/511/121/913</a:t>
            </a:r>
            <a:r>
              <a:rPr lang="hr-HR" sz="28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06472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9CE6F-B572-F5D6-D64E-CA2267F7F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0939"/>
            <a:ext cx="10515600" cy="1325563"/>
          </a:xfrm>
        </p:spPr>
        <p:txBody>
          <a:bodyPr/>
          <a:lstStyle/>
          <a:p>
            <a:r>
              <a:rPr lang="hr-HR" i="1" dirty="0" err="1"/>
              <a:t>Workbook</a:t>
            </a:r>
            <a:r>
              <a:rPr lang="hr-HR" i="1" dirty="0"/>
              <a:t> </a:t>
            </a:r>
            <a:r>
              <a:rPr lang="hr-HR" i="1" dirty="0" err="1"/>
              <a:t>page</a:t>
            </a:r>
            <a:r>
              <a:rPr lang="hr-HR" i="1" dirty="0"/>
              <a:t> 74.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9529D400-6569-E62F-921A-09AA37FA3A8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6443" y="1393794"/>
            <a:ext cx="3754148" cy="5010401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249E1A4-5B06-38A4-FAAE-6409FB6E5227}"/>
              </a:ext>
            </a:extLst>
          </p:cNvPr>
          <p:cNvSpPr txBox="1"/>
          <p:nvPr/>
        </p:nvSpPr>
        <p:spPr>
          <a:xfrm>
            <a:off x="5934389" y="784471"/>
            <a:ext cx="593139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Fill in the following text on the plague with the past form of the verbs in brackets.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72BD0E3-7E3C-7BAD-E913-7F3714EED190}"/>
              </a:ext>
            </a:extLst>
          </p:cNvPr>
          <p:cNvSpPr txBox="1"/>
          <p:nvPr/>
        </p:nvSpPr>
        <p:spPr>
          <a:xfrm>
            <a:off x="5926173" y="2311373"/>
            <a:ext cx="58128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 err="1"/>
              <a:t>Check</a:t>
            </a:r>
            <a:r>
              <a:rPr lang="hr-HR" sz="2800" b="1" dirty="0"/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47BD71-C271-9DF1-4363-2299D8425B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1034" y="1331136"/>
            <a:ext cx="3913156" cy="5180739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7B9300B-C72B-79F0-11C1-CB61826750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05021" y="3133692"/>
            <a:ext cx="5812845" cy="22264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/>
              <a:t>Complete the sentences about Emma’s day yesterday. </a:t>
            </a:r>
          </a:p>
          <a:p>
            <a:pPr marL="0" indent="0">
              <a:buNone/>
            </a:pPr>
            <a:r>
              <a:rPr lang="en-US" b="1" dirty="0"/>
              <a:t>First use the positive form then use the negative form. </a:t>
            </a:r>
          </a:p>
          <a:p>
            <a:pPr marL="0" indent="0">
              <a:buNone/>
            </a:pPr>
            <a:r>
              <a:rPr lang="en-US" b="1" dirty="0"/>
              <a:t>Circle all the irregular verbs. </a:t>
            </a:r>
          </a:p>
          <a:p>
            <a:pPr marL="0" indent="0">
              <a:buNone/>
            </a:pPr>
            <a:r>
              <a:rPr lang="en-US" b="1" dirty="0"/>
              <a:t>Check the form with your partner.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38C3571-0D8B-304F-B59D-1A78F666D3EF}"/>
              </a:ext>
            </a:extLst>
          </p:cNvPr>
          <p:cNvSpPr txBox="1"/>
          <p:nvPr/>
        </p:nvSpPr>
        <p:spPr>
          <a:xfrm>
            <a:off x="5934389" y="6142585"/>
            <a:ext cx="58128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 err="1"/>
              <a:t>Check</a:t>
            </a:r>
            <a:r>
              <a:rPr lang="hr-HR" sz="2800" b="1" dirty="0"/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2E68377-8C96-9951-FAA2-EC1D23069A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74" y="1808189"/>
            <a:ext cx="5643485" cy="3920927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FA5263A-B086-4AC6-4139-FD4AB4B897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66" y="2311373"/>
            <a:ext cx="5039459" cy="332964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1A06D75-F6A3-8DA5-D096-3076CE1FAB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50" y="1372394"/>
            <a:ext cx="5433531" cy="5098222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8FDFA50-6287-2399-AE02-96E164D922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41" y="2048332"/>
            <a:ext cx="5250635" cy="4397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838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5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27DCD3D-CC11-94ED-F1C3-282FD3460F1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5402275" cy="6871317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4F28D9E-AAD0-66E2-9D50-6DBF3F987F1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679" y="2265885"/>
            <a:ext cx="4320914" cy="2339543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1732054-27AF-C62C-600E-643A6B2B028B}"/>
              </a:ext>
            </a:extLst>
          </p:cNvPr>
          <p:cNvSpPr txBox="1"/>
          <p:nvPr/>
        </p:nvSpPr>
        <p:spPr>
          <a:xfrm>
            <a:off x="5948039" y="355107"/>
            <a:ext cx="55130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 err="1"/>
              <a:t>Finish</a:t>
            </a:r>
            <a:r>
              <a:rPr lang="hr-HR" sz="2800" b="1" dirty="0"/>
              <a:t> </a:t>
            </a:r>
            <a:r>
              <a:rPr lang="hr-HR" sz="2800" b="1" dirty="0" err="1"/>
              <a:t>the</a:t>
            </a:r>
            <a:r>
              <a:rPr lang="hr-HR" sz="2800" b="1" dirty="0"/>
              <a:t> </a:t>
            </a:r>
            <a:r>
              <a:rPr lang="hr-HR" sz="2800" b="1" dirty="0" err="1"/>
              <a:t>questions</a:t>
            </a:r>
            <a:r>
              <a:rPr lang="hr-HR" sz="2800" b="1" dirty="0"/>
              <a:t> </a:t>
            </a:r>
            <a:r>
              <a:rPr lang="hr-HR" sz="2800" b="1" dirty="0" err="1"/>
              <a:t>in</a:t>
            </a:r>
            <a:r>
              <a:rPr lang="hr-HR" sz="2800" b="1" dirty="0"/>
              <a:t> </a:t>
            </a:r>
            <a:r>
              <a:rPr lang="hr-HR" sz="2800" b="1" dirty="0" err="1"/>
              <a:t>Task</a:t>
            </a:r>
            <a:r>
              <a:rPr lang="hr-HR" sz="2800" b="1" dirty="0"/>
              <a:t> G.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BBF87BB-5284-79AD-C390-F8EFCF552882}"/>
              </a:ext>
            </a:extLst>
          </p:cNvPr>
          <p:cNvSpPr txBox="1"/>
          <p:nvPr/>
        </p:nvSpPr>
        <p:spPr>
          <a:xfrm>
            <a:off x="5948039" y="921517"/>
            <a:ext cx="55130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 err="1"/>
              <a:t>Check</a:t>
            </a:r>
            <a:r>
              <a:rPr lang="hr-HR" sz="2800" b="1" dirty="0"/>
              <a:t>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E75A50E-0D3A-D47A-06C4-352B2A137C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30" y="2736502"/>
            <a:ext cx="4061812" cy="17756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EABC479-5B4A-4CA8-E158-890869B2C4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977" y="2074632"/>
            <a:ext cx="4710317" cy="309935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C9125D8-F0B3-C637-1921-079D6A344D1F}"/>
              </a:ext>
            </a:extLst>
          </p:cNvPr>
          <p:cNvSpPr txBox="1"/>
          <p:nvPr/>
        </p:nvSpPr>
        <p:spPr>
          <a:xfrm>
            <a:off x="5948039" y="1487927"/>
            <a:ext cx="5897984" cy="397031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hr-HR" sz="2800" b="1" dirty="0">
                <a:solidFill>
                  <a:srgbClr val="FFC000"/>
                </a:solidFill>
              </a:rPr>
              <a:t>LANGUAGE FOCUS</a:t>
            </a:r>
          </a:p>
          <a:p>
            <a:endParaRPr lang="hr-HR" sz="2800" b="1" dirty="0">
              <a:solidFill>
                <a:srgbClr val="FFC000"/>
              </a:solidFill>
            </a:endParaRPr>
          </a:p>
          <a:p>
            <a:r>
              <a:rPr lang="hr-HR" sz="2800" dirty="0" err="1"/>
              <a:t>The</a:t>
            </a:r>
            <a:r>
              <a:rPr lang="hr-HR" sz="2800" dirty="0"/>
              <a:t> </a:t>
            </a:r>
            <a:r>
              <a:rPr lang="hr-HR" sz="2800" dirty="0" err="1"/>
              <a:t>king</a:t>
            </a:r>
            <a:r>
              <a:rPr lang="hr-HR" sz="2800" dirty="0"/>
              <a:t> </a:t>
            </a:r>
            <a:r>
              <a:rPr lang="hr-HR" sz="2800" dirty="0" err="1">
                <a:solidFill>
                  <a:srgbClr val="FF0000"/>
                </a:solidFill>
              </a:rPr>
              <a:t>didn’t</a:t>
            </a:r>
            <a:r>
              <a:rPr lang="hr-HR" sz="2800" dirty="0">
                <a:solidFill>
                  <a:srgbClr val="FF0000"/>
                </a:solidFill>
              </a:rPr>
              <a:t> live</a:t>
            </a:r>
            <a:r>
              <a:rPr lang="hr-HR" sz="2800" dirty="0"/>
              <a:t> </a:t>
            </a:r>
            <a:r>
              <a:rPr lang="hr-HR" sz="2800" dirty="0" err="1"/>
              <a:t>in</a:t>
            </a:r>
            <a:r>
              <a:rPr lang="hr-HR" sz="2800" dirty="0"/>
              <a:t> a </a:t>
            </a:r>
            <a:r>
              <a:rPr lang="hr-HR" sz="2800" dirty="0" err="1"/>
              <a:t>small</a:t>
            </a:r>
            <a:r>
              <a:rPr lang="hr-HR" sz="2800" dirty="0"/>
              <a:t> </a:t>
            </a:r>
            <a:r>
              <a:rPr lang="hr-HR" sz="2800" dirty="0" err="1"/>
              <a:t>wooden</a:t>
            </a:r>
            <a:r>
              <a:rPr lang="hr-HR" sz="2800" dirty="0"/>
              <a:t> </a:t>
            </a:r>
            <a:r>
              <a:rPr lang="hr-HR" sz="2800" dirty="0" err="1"/>
              <a:t>house</a:t>
            </a:r>
            <a:r>
              <a:rPr lang="hr-HR" sz="2800" dirty="0"/>
              <a:t>.</a:t>
            </a:r>
          </a:p>
          <a:p>
            <a:endParaRPr lang="hr-HR" sz="2800" dirty="0"/>
          </a:p>
          <a:p>
            <a:r>
              <a:rPr lang="hr-HR" sz="2800" dirty="0" err="1"/>
              <a:t>The</a:t>
            </a:r>
            <a:r>
              <a:rPr lang="hr-HR" sz="2800" dirty="0"/>
              <a:t> </a:t>
            </a:r>
            <a:r>
              <a:rPr lang="hr-HR" sz="2800" dirty="0" err="1"/>
              <a:t>common</a:t>
            </a:r>
            <a:r>
              <a:rPr lang="hr-HR" sz="2800" dirty="0"/>
              <a:t> </a:t>
            </a:r>
            <a:r>
              <a:rPr lang="hr-HR" sz="2800" dirty="0" err="1"/>
              <a:t>people</a:t>
            </a:r>
            <a:r>
              <a:rPr lang="hr-HR" sz="2800" dirty="0"/>
              <a:t> </a:t>
            </a:r>
            <a:r>
              <a:rPr lang="hr-HR" sz="2800" dirty="0" err="1">
                <a:solidFill>
                  <a:srgbClr val="FF0000"/>
                </a:solidFill>
              </a:rPr>
              <a:t>didn’t</a:t>
            </a:r>
            <a:r>
              <a:rPr lang="hr-HR" sz="2800" dirty="0">
                <a:solidFill>
                  <a:srgbClr val="FF0000"/>
                </a:solidFill>
              </a:rPr>
              <a:t> </a:t>
            </a:r>
            <a:r>
              <a:rPr lang="hr-HR" sz="2800" dirty="0" err="1">
                <a:solidFill>
                  <a:srgbClr val="FF0000"/>
                </a:solidFill>
              </a:rPr>
              <a:t>have</a:t>
            </a:r>
            <a:r>
              <a:rPr lang="hr-HR" sz="2800" dirty="0">
                <a:solidFill>
                  <a:srgbClr val="FF0000"/>
                </a:solidFill>
              </a:rPr>
              <a:t> </a:t>
            </a:r>
            <a:r>
              <a:rPr lang="hr-HR" sz="2800" dirty="0" err="1"/>
              <a:t>any</a:t>
            </a:r>
            <a:r>
              <a:rPr lang="hr-HR" sz="2800" dirty="0"/>
              <a:t> </a:t>
            </a:r>
            <a:r>
              <a:rPr lang="hr-HR" sz="2800" dirty="0" err="1"/>
              <a:t>rights</a:t>
            </a:r>
            <a:r>
              <a:rPr lang="hr-HR" sz="2800" dirty="0"/>
              <a:t>.</a:t>
            </a:r>
          </a:p>
          <a:p>
            <a:endParaRPr lang="hr-HR" sz="2800" dirty="0"/>
          </a:p>
          <a:p>
            <a:pPr algn="ctr"/>
            <a:r>
              <a:rPr lang="hr-HR" sz="2800" dirty="0" err="1"/>
              <a:t>subject</a:t>
            </a:r>
            <a:r>
              <a:rPr lang="hr-HR" sz="2800" dirty="0"/>
              <a:t> + </a:t>
            </a:r>
            <a:r>
              <a:rPr lang="hr-HR" sz="2800" b="1" dirty="0">
                <a:solidFill>
                  <a:srgbClr val="FF0000"/>
                </a:solidFill>
              </a:rPr>
              <a:t>DIDN’T + INFINITIVE</a:t>
            </a:r>
            <a:endParaRPr lang="hr-HR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837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AA87E03-CE83-4091-9379-CBE2D2FE089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97623" cy="6865400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0B6A18-BB24-55B9-A9B0-9AEB3C4F0C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343053"/>
            <a:ext cx="5475303" cy="1281561"/>
          </a:xfrm>
        </p:spPr>
        <p:txBody>
          <a:bodyPr/>
          <a:lstStyle/>
          <a:p>
            <a:pPr marL="0" indent="0">
              <a:buNone/>
            </a:pPr>
            <a:r>
              <a:rPr lang="hr-HR" b="1" dirty="0" err="1"/>
              <a:t>Look</a:t>
            </a:r>
            <a:r>
              <a:rPr lang="hr-HR" b="1" dirty="0"/>
              <a:t> </a:t>
            </a:r>
            <a:r>
              <a:rPr lang="hr-HR" b="1" dirty="0" err="1"/>
              <a:t>back</a:t>
            </a:r>
            <a:r>
              <a:rPr lang="hr-HR" b="1" dirty="0"/>
              <a:t> at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text</a:t>
            </a:r>
            <a:r>
              <a:rPr lang="hr-HR" b="1" dirty="0"/>
              <a:t> on </a:t>
            </a:r>
            <a:r>
              <a:rPr lang="hr-HR" b="1" dirty="0" err="1"/>
              <a:t>page</a:t>
            </a:r>
            <a:r>
              <a:rPr lang="hr-HR" b="1" dirty="0"/>
              <a:t> 79. </a:t>
            </a:r>
            <a:r>
              <a:rPr lang="hr-HR" b="1" dirty="0" err="1"/>
              <a:t>Finish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sentences</a:t>
            </a:r>
            <a:r>
              <a:rPr lang="hr-HR" b="1" dirty="0"/>
              <a:t> </a:t>
            </a:r>
            <a:r>
              <a:rPr lang="hr-HR" b="1" dirty="0" err="1"/>
              <a:t>in</a:t>
            </a:r>
            <a:r>
              <a:rPr lang="hr-HR" b="1" dirty="0"/>
              <a:t> </a:t>
            </a:r>
            <a:r>
              <a:rPr lang="hr-HR" b="1" dirty="0" err="1"/>
              <a:t>Task</a:t>
            </a:r>
            <a:r>
              <a:rPr lang="hr-HR" b="1" dirty="0"/>
              <a:t> H. </a:t>
            </a:r>
            <a:r>
              <a:rPr lang="hr-HR" b="1" dirty="0" err="1"/>
              <a:t>Say</a:t>
            </a:r>
            <a:r>
              <a:rPr lang="hr-HR" b="1" dirty="0"/>
              <a:t> </a:t>
            </a:r>
            <a:r>
              <a:rPr lang="hr-HR" b="1" dirty="0" err="1"/>
              <a:t>who</a:t>
            </a:r>
            <a:r>
              <a:rPr lang="hr-HR" b="1" dirty="0"/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F0DBAA7-2123-6923-3C0C-7F571C8733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55" y="994199"/>
            <a:ext cx="4366638" cy="4869602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B211F2B9-8726-0917-972B-A9FF8C79EF05}"/>
              </a:ext>
            </a:extLst>
          </p:cNvPr>
          <p:cNvSpPr txBox="1">
            <a:spLocks/>
          </p:cNvSpPr>
          <p:nvPr/>
        </p:nvSpPr>
        <p:spPr>
          <a:xfrm>
            <a:off x="6096000" y="1695637"/>
            <a:ext cx="5302929" cy="4793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hr-HR" b="1" dirty="0" err="1"/>
              <a:t>Check</a:t>
            </a:r>
            <a:r>
              <a:rPr lang="hr-HR" b="1" dirty="0"/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57AC1F7-C66A-AD0F-F2D4-B2172DB147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44" y="1624614"/>
            <a:ext cx="4153260" cy="419898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FFFAAE4-4826-34F5-BDC0-9448921DF4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55" y="832888"/>
            <a:ext cx="4366638" cy="5389453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4286A34E-69B5-FDCF-27E0-BCA720F09487}"/>
              </a:ext>
            </a:extLst>
          </p:cNvPr>
          <p:cNvSpPr txBox="1">
            <a:spLocks/>
          </p:cNvSpPr>
          <p:nvPr/>
        </p:nvSpPr>
        <p:spPr>
          <a:xfrm>
            <a:off x="6133142" y="2246054"/>
            <a:ext cx="5475303" cy="12815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r-HR" b="1" dirty="0"/>
              <a:t>Put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right</a:t>
            </a:r>
            <a:r>
              <a:rPr lang="hr-HR" b="1" dirty="0"/>
              <a:t> </a:t>
            </a:r>
            <a:r>
              <a:rPr lang="hr-HR" b="1" dirty="0" err="1"/>
              <a:t>form</a:t>
            </a:r>
            <a:r>
              <a:rPr lang="hr-HR" b="1" dirty="0"/>
              <a:t> </a:t>
            </a:r>
            <a:r>
              <a:rPr lang="hr-HR" b="1" dirty="0" err="1"/>
              <a:t>of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verb</a:t>
            </a:r>
            <a:r>
              <a:rPr lang="hr-HR" b="1" dirty="0"/>
              <a:t> – </a:t>
            </a:r>
            <a:r>
              <a:rPr lang="hr-HR" b="1" dirty="0" err="1"/>
              <a:t>either</a:t>
            </a:r>
            <a:r>
              <a:rPr lang="hr-HR" b="1" dirty="0"/>
              <a:t> </a:t>
            </a:r>
            <a:r>
              <a:rPr lang="hr-HR" b="1" dirty="0" err="1"/>
              <a:t>positive</a:t>
            </a:r>
            <a:r>
              <a:rPr lang="hr-HR" b="1" dirty="0"/>
              <a:t> </a:t>
            </a:r>
            <a:r>
              <a:rPr lang="hr-HR" b="1" dirty="0" err="1"/>
              <a:t>or</a:t>
            </a:r>
            <a:r>
              <a:rPr lang="hr-HR" b="1" dirty="0"/>
              <a:t> negative – </a:t>
            </a:r>
            <a:r>
              <a:rPr lang="hr-HR" b="1" dirty="0" err="1"/>
              <a:t>in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sentence, </a:t>
            </a:r>
            <a:r>
              <a:rPr lang="hr-HR" b="1" dirty="0" err="1"/>
              <a:t>so</a:t>
            </a:r>
            <a:r>
              <a:rPr lang="hr-HR" b="1" dirty="0"/>
              <a:t> </a:t>
            </a:r>
            <a:r>
              <a:rPr lang="hr-HR" b="1" dirty="0" err="1"/>
              <a:t>that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sentences</a:t>
            </a:r>
            <a:r>
              <a:rPr lang="hr-HR" b="1" dirty="0"/>
              <a:t> are </a:t>
            </a:r>
            <a:r>
              <a:rPr lang="hr-HR" b="1" dirty="0" err="1"/>
              <a:t>true</a:t>
            </a:r>
            <a:r>
              <a:rPr lang="hr-HR" b="1" dirty="0"/>
              <a:t> for </a:t>
            </a:r>
            <a:r>
              <a:rPr lang="hr-HR" b="1" dirty="0" err="1"/>
              <a:t>you</a:t>
            </a:r>
            <a:r>
              <a:rPr lang="hr-HR" b="1" dirty="0"/>
              <a:t>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5B13113-3FBC-0306-6681-C7EDD2EA345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55" y="635659"/>
            <a:ext cx="4366638" cy="5871247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0AEA45C3-7E63-4B82-E6F0-07A47466CDDE}"/>
              </a:ext>
            </a:extLst>
          </p:cNvPr>
          <p:cNvSpPr txBox="1">
            <a:spLocks/>
          </p:cNvSpPr>
          <p:nvPr/>
        </p:nvSpPr>
        <p:spPr>
          <a:xfrm>
            <a:off x="6133141" y="4053753"/>
            <a:ext cx="5475303" cy="12815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r-HR" b="1" dirty="0" err="1"/>
              <a:t>Listen</a:t>
            </a:r>
            <a:r>
              <a:rPr lang="hr-HR" b="1" dirty="0"/>
              <a:t> to Emma </a:t>
            </a:r>
            <a:r>
              <a:rPr lang="hr-HR" b="1" dirty="0" err="1"/>
              <a:t>and</a:t>
            </a:r>
            <a:r>
              <a:rPr lang="hr-HR" b="1" dirty="0"/>
              <a:t> Tara </a:t>
            </a:r>
            <a:r>
              <a:rPr lang="hr-HR" b="1" dirty="0" err="1"/>
              <a:t>who</a:t>
            </a:r>
            <a:r>
              <a:rPr lang="hr-HR" b="1" dirty="0"/>
              <a:t> are </a:t>
            </a:r>
            <a:r>
              <a:rPr lang="hr-HR" b="1" dirty="0" err="1"/>
              <a:t>studying</a:t>
            </a:r>
            <a:r>
              <a:rPr lang="hr-HR" b="1" dirty="0"/>
              <a:t> </a:t>
            </a:r>
            <a:r>
              <a:rPr lang="hr-HR" b="1" dirty="0" err="1"/>
              <a:t>history</a:t>
            </a:r>
            <a:r>
              <a:rPr lang="hr-HR" b="1" dirty="0"/>
              <a:t>. </a:t>
            </a:r>
            <a:r>
              <a:rPr lang="hr-HR" b="1" dirty="0" err="1"/>
              <a:t>Tick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correct</a:t>
            </a:r>
            <a:r>
              <a:rPr lang="hr-HR" b="1" dirty="0"/>
              <a:t> </a:t>
            </a:r>
            <a:r>
              <a:rPr lang="hr-HR" b="1" dirty="0" err="1"/>
              <a:t>answer</a:t>
            </a:r>
            <a:r>
              <a:rPr lang="hr-HR" b="1" dirty="0"/>
              <a:t>.</a:t>
            </a:r>
          </a:p>
        </p:txBody>
      </p:sp>
      <p:pic>
        <p:nvPicPr>
          <p:cNvPr id="20" name="l__14_4_the_plague">
            <a:hlinkClick r:id="" action="ppaction://media"/>
            <a:extLst>
              <a:ext uri="{FF2B5EF4-FFF2-40B4-BE49-F238E27FC236}">
                <a16:creationId xmlns:a16="http://schemas.microsoft.com/office/drawing/2014/main" id="{89DAC566-D824-1EDD-BCD5-F8E38F0553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617601" y="4320867"/>
            <a:ext cx="487363" cy="48736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6E71A11-18EE-36F6-0EC6-4B49B16F3F46}"/>
              </a:ext>
            </a:extLst>
          </p:cNvPr>
          <p:cNvSpPr txBox="1"/>
          <p:nvPr/>
        </p:nvSpPr>
        <p:spPr>
          <a:xfrm>
            <a:off x="6133142" y="5581054"/>
            <a:ext cx="2984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 err="1"/>
              <a:t>Check</a:t>
            </a:r>
            <a:r>
              <a:rPr lang="hr-HR" sz="2800" b="1" dirty="0"/>
              <a:t>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47196DE-B26C-38DA-A729-551F74DFC2E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659" y="1961171"/>
            <a:ext cx="679059" cy="42771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0D4253C-1536-B562-5258-8AFD65A8689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718" y="2366453"/>
            <a:ext cx="802297" cy="50534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25CEE2D-72EB-72C2-6E22-33C87CE65D3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229" y="2903661"/>
            <a:ext cx="656947" cy="65694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4F1F9C3-2133-CE11-B2A8-C95622262C8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30" y="3396806"/>
            <a:ext cx="656947" cy="65694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8DA35FB-B07F-2270-1618-A9228071A38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29" y="4320867"/>
            <a:ext cx="656947" cy="65694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2614204-3C54-B37B-D18C-87FC2C0AD98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28" y="4776087"/>
            <a:ext cx="656947" cy="65694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1CB87FE-1F27-6831-B50B-A0332D687C9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478" y="6104274"/>
            <a:ext cx="802297" cy="505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878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11256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9CE6F-B572-F5D6-D64E-CA2267F7F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0939"/>
            <a:ext cx="10515600" cy="1325563"/>
          </a:xfrm>
        </p:spPr>
        <p:txBody>
          <a:bodyPr/>
          <a:lstStyle/>
          <a:p>
            <a:r>
              <a:rPr lang="hr-HR" i="1" dirty="0" err="1"/>
              <a:t>Workbook</a:t>
            </a:r>
            <a:r>
              <a:rPr lang="hr-HR" i="1" dirty="0"/>
              <a:t> </a:t>
            </a:r>
            <a:r>
              <a:rPr lang="hr-HR" i="1" dirty="0" err="1"/>
              <a:t>page</a:t>
            </a:r>
            <a:r>
              <a:rPr lang="hr-HR" i="1" dirty="0"/>
              <a:t> 75.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9529D400-6569-E62F-921A-09AA37FA3A8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6443" y="1393794"/>
            <a:ext cx="3754148" cy="5010401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249E1A4-5B06-38A4-FAAE-6409FB6E5227}"/>
              </a:ext>
            </a:extLst>
          </p:cNvPr>
          <p:cNvSpPr txBox="1"/>
          <p:nvPr/>
        </p:nvSpPr>
        <p:spPr>
          <a:xfrm>
            <a:off x="6048536" y="1331136"/>
            <a:ext cx="593139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 err="1"/>
              <a:t>Match</a:t>
            </a:r>
            <a:r>
              <a:rPr lang="hr-HR" sz="2800" b="1" dirty="0"/>
              <a:t> </a:t>
            </a:r>
            <a:r>
              <a:rPr lang="hr-HR" sz="2800" b="1" dirty="0" err="1"/>
              <a:t>the</a:t>
            </a:r>
            <a:r>
              <a:rPr lang="hr-HR" sz="2800" b="1" dirty="0"/>
              <a:t> </a:t>
            </a:r>
            <a:r>
              <a:rPr lang="hr-HR" sz="2800" b="1" dirty="0" err="1"/>
              <a:t>texts</a:t>
            </a:r>
            <a:r>
              <a:rPr lang="hr-HR" sz="2800" b="1" dirty="0"/>
              <a:t> </a:t>
            </a:r>
            <a:r>
              <a:rPr lang="hr-HR" sz="2800" b="1" dirty="0" err="1"/>
              <a:t>with</a:t>
            </a:r>
            <a:r>
              <a:rPr lang="hr-HR" sz="2800" b="1" dirty="0"/>
              <a:t> </a:t>
            </a:r>
            <a:r>
              <a:rPr lang="hr-HR" sz="2800" b="1" dirty="0" err="1"/>
              <a:t>the</a:t>
            </a:r>
            <a:r>
              <a:rPr lang="hr-HR" sz="2800" b="1" dirty="0"/>
              <a:t> </a:t>
            </a:r>
            <a:r>
              <a:rPr lang="hr-HR" sz="2800" b="1" dirty="0" err="1"/>
              <a:t>pictures</a:t>
            </a:r>
            <a:r>
              <a:rPr lang="hr-HR" sz="2800" b="1" dirty="0"/>
              <a:t>. </a:t>
            </a:r>
            <a:r>
              <a:rPr lang="hr-HR" sz="2800" b="1" dirty="0" err="1"/>
              <a:t>Underline</a:t>
            </a:r>
            <a:r>
              <a:rPr lang="hr-HR" sz="2800" b="1" dirty="0"/>
              <a:t> </a:t>
            </a:r>
            <a:r>
              <a:rPr lang="hr-HR" sz="2800" b="1" dirty="0" err="1"/>
              <a:t>all</a:t>
            </a:r>
            <a:r>
              <a:rPr lang="hr-HR" sz="2800" b="1" dirty="0"/>
              <a:t> </a:t>
            </a:r>
            <a:r>
              <a:rPr lang="hr-HR" sz="2800" b="1" dirty="0" err="1"/>
              <a:t>the</a:t>
            </a:r>
            <a:r>
              <a:rPr lang="hr-HR" sz="2800" b="1" dirty="0"/>
              <a:t> </a:t>
            </a:r>
            <a:r>
              <a:rPr lang="hr-HR" sz="2800" b="1" dirty="0" err="1"/>
              <a:t>examples</a:t>
            </a:r>
            <a:r>
              <a:rPr lang="hr-HR" sz="2800" b="1" dirty="0"/>
              <a:t> </a:t>
            </a:r>
            <a:r>
              <a:rPr lang="hr-HR" sz="2800" b="1" dirty="0" err="1"/>
              <a:t>of</a:t>
            </a:r>
            <a:r>
              <a:rPr lang="hr-HR" sz="2800" b="1" dirty="0"/>
              <a:t> </a:t>
            </a:r>
            <a:r>
              <a:rPr lang="hr-HR" sz="2800" b="1" dirty="0" err="1"/>
              <a:t>the</a:t>
            </a:r>
            <a:r>
              <a:rPr lang="hr-HR" sz="2800" b="1" dirty="0"/>
              <a:t> past </a:t>
            </a:r>
            <a:r>
              <a:rPr lang="hr-HR" sz="2800" b="1" dirty="0" err="1"/>
              <a:t>simple</a:t>
            </a:r>
            <a:r>
              <a:rPr lang="hr-HR" sz="2800" b="1" dirty="0"/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72BD0E3-7E3C-7BAD-E913-7F3714EED190}"/>
              </a:ext>
            </a:extLst>
          </p:cNvPr>
          <p:cNvSpPr txBox="1"/>
          <p:nvPr/>
        </p:nvSpPr>
        <p:spPr>
          <a:xfrm>
            <a:off x="6048536" y="2677761"/>
            <a:ext cx="58128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 err="1"/>
              <a:t>Check</a:t>
            </a:r>
            <a:r>
              <a:rPr lang="hr-HR" sz="2800" b="1" dirty="0"/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47BD71-C271-9DF1-4363-2299D8425B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2606" y="1331136"/>
            <a:ext cx="3898906" cy="5180739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7B9300B-C72B-79F0-11C1-CB61826750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48536" y="3434406"/>
            <a:ext cx="5191816" cy="2226400"/>
          </a:xfrm>
        </p:spPr>
        <p:txBody>
          <a:bodyPr/>
          <a:lstStyle/>
          <a:p>
            <a:pPr marL="0" indent="0">
              <a:buNone/>
            </a:pPr>
            <a:r>
              <a:rPr lang="hr-HR" b="1" dirty="0" err="1"/>
              <a:t>Fill</a:t>
            </a:r>
            <a:r>
              <a:rPr lang="hr-HR" b="1" dirty="0"/>
              <a:t> </a:t>
            </a:r>
            <a:r>
              <a:rPr lang="hr-HR" b="1" dirty="0" err="1"/>
              <a:t>in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questions</a:t>
            </a:r>
            <a:r>
              <a:rPr lang="hr-HR" b="1" dirty="0"/>
              <a:t> </a:t>
            </a:r>
            <a:r>
              <a:rPr lang="hr-HR" b="1" dirty="0" err="1"/>
              <a:t>with</a:t>
            </a:r>
            <a:r>
              <a:rPr lang="hr-HR" b="1" dirty="0"/>
              <a:t> DID </a:t>
            </a:r>
            <a:r>
              <a:rPr lang="hr-HR" b="1" dirty="0" err="1"/>
              <a:t>or</a:t>
            </a:r>
            <a:r>
              <a:rPr lang="hr-HR" b="1" dirty="0"/>
              <a:t> WAS. </a:t>
            </a:r>
            <a:r>
              <a:rPr lang="hr-HR" b="1" dirty="0" err="1"/>
              <a:t>Then</a:t>
            </a:r>
            <a:r>
              <a:rPr lang="hr-HR" b="1" dirty="0"/>
              <a:t> </a:t>
            </a:r>
            <a:r>
              <a:rPr lang="hr-HR" b="1" dirty="0" err="1"/>
              <a:t>answer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questions</a:t>
            </a:r>
            <a:r>
              <a:rPr lang="hr-HR" b="1" dirty="0"/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38C3571-0D8B-304F-B59D-1A78F666D3EF}"/>
              </a:ext>
            </a:extLst>
          </p:cNvPr>
          <p:cNvSpPr txBox="1"/>
          <p:nvPr/>
        </p:nvSpPr>
        <p:spPr>
          <a:xfrm>
            <a:off x="6048535" y="4392240"/>
            <a:ext cx="58128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 err="1"/>
              <a:t>Check</a:t>
            </a:r>
            <a:r>
              <a:rPr lang="hr-HR" sz="2800" b="1" dirty="0"/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EF4AFB-886F-552C-FEDA-4BAB2DF22F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551" y="1730916"/>
            <a:ext cx="4801016" cy="433615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123EDFB-43CE-6EE3-FCB0-822DBA2103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849" y="3985618"/>
            <a:ext cx="4497655" cy="200694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0670AAF-F267-97F6-3AFB-A8410C1227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63" y="2146060"/>
            <a:ext cx="5676826" cy="367911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3C57ACD-CE39-542E-EA4E-EB8D24BF8AF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1497" b="43"/>
          <a:stretch/>
        </p:blipFill>
        <p:spPr>
          <a:xfrm>
            <a:off x="330619" y="2471147"/>
            <a:ext cx="5432887" cy="328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438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21" grpId="0"/>
      <p:bldP spid="5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4C9E2989-F954-C671-54FE-4F6486746C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0" r="3180"/>
          <a:stretch/>
        </p:blipFill>
        <p:spPr>
          <a:xfrm>
            <a:off x="8560064" y="3752564"/>
            <a:ext cx="3415771" cy="284826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A1CB4E5-D5BD-F644-87CE-FE5F36D62E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158" y="4443126"/>
            <a:ext cx="4381684" cy="20386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F880FF1-D5CA-0069-9316-D4ABA1CC2DA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5" t="11877" r="-5485" b="-11877"/>
          <a:stretch/>
        </p:blipFill>
        <p:spPr>
          <a:xfrm>
            <a:off x="21354" y="4003689"/>
            <a:ext cx="3610583" cy="291751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50E3692A-B101-3E3F-A76D-72E91E52804B}"/>
              </a:ext>
            </a:extLst>
          </p:cNvPr>
          <p:cNvSpPr txBox="1"/>
          <p:nvPr/>
        </p:nvSpPr>
        <p:spPr>
          <a:xfrm>
            <a:off x="2136576" y="285750"/>
            <a:ext cx="7918848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3800" dirty="0" err="1"/>
              <a:t>Solve</a:t>
            </a:r>
            <a:r>
              <a:rPr lang="hr-HR" sz="3800" dirty="0"/>
              <a:t> </a:t>
            </a:r>
            <a:r>
              <a:rPr lang="hr-HR" sz="3800" dirty="0" err="1"/>
              <a:t>the</a:t>
            </a:r>
            <a:r>
              <a:rPr lang="hr-HR" sz="3800" dirty="0"/>
              <a:t> </a:t>
            </a:r>
            <a:r>
              <a:rPr lang="hr-HR" sz="3800" dirty="0" err="1"/>
              <a:t>riddle</a:t>
            </a:r>
            <a:r>
              <a:rPr lang="hr-HR" sz="3800" dirty="0"/>
              <a:t>. </a:t>
            </a:r>
          </a:p>
          <a:p>
            <a:pPr algn="ctr"/>
            <a:endParaRPr lang="hr-HR" sz="1600" dirty="0"/>
          </a:p>
          <a:p>
            <a:pPr algn="ctr"/>
            <a:r>
              <a:rPr lang="hr-HR" sz="3200" b="1" dirty="0" err="1"/>
              <a:t>What</a:t>
            </a:r>
            <a:r>
              <a:rPr lang="hr-HR" sz="3200" b="1" dirty="0"/>
              <a:t> </a:t>
            </a:r>
            <a:r>
              <a:rPr lang="hr-HR" sz="3200" b="1" dirty="0" err="1"/>
              <a:t>is</a:t>
            </a:r>
            <a:r>
              <a:rPr lang="hr-HR" sz="3200" b="1" dirty="0"/>
              <a:t> </a:t>
            </a:r>
            <a:r>
              <a:rPr lang="hr-HR" sz="3200" b="1" dirty="0" err="1"/>
              <a:t>the</a:t>
            </a:r>
            <a:r>
              <a:rPr lang="hr-HR" sz="3200" b="1" dirty="0"/>
              <a:t> </a:t>
            </a:r>
            <a:r>
              <a:rPr lang="hr-HR" sz="3200" b="1" dirty="0" err="1"/>
              <a:t>frutiest</a:t>
            </a:r>
            <a:r>
              <a:rPr lang="hr-HR" sz="3200" b="1" dirty="0"/>
              <a:t> </a:t>
            </a:r>
            <a:r>
              <a:rPr lang="hr-HR" sz="3200" b="1" dirty="0" err="1"/>
              <a:t>subject</a:t>
            </a:r>
            <a:r>
              <a:rPr lang="hr-HR" sz="3200" b="1" dirty="0"/>
              <a:t> at </a:t>
            </a:r>
            <a:r>
              <a:rPr lang="hr-HR" sz="3200" b="1" dirty="0" err="1"/>
              <a:t>school</a:t>
            </a:r>
            <a:r>
              <a:rPr lang="hr-HR" sz="3200" b="1" dirty="0"/>
              <a:t>?</a:t>
            </a:r>
          </a:p>
          <a:p>
            <a:pPr algn="ctr"/>
            <a:r>
              <a:rPr lang="hr-HR" sz="3200" dirty="0" err="1"/>
              <a:t>History</a:t>
            </a:r>
            <a:r>
              <a:rPr lang="hr-HR" sz="3200" dirty="0"/>
              <a:t> – </a:t>
            </a:r>
            <a:r>
              <a:rPr lang="hr-HR" sz="3200" dirty="0" err="1"/>
              <a:t>because</a:t>
            </a:r>
            <a:r>
              <a:rPr lang="hr-HR" sz="3200" dirty="0"/>
              <a:t> </a:t>
            </a:r>
            <a:r>
              <a:rPr lang="hr-HR" sz="3200" dirty="0" err="1"/>
              <a:t>it’s</a:t>
            </a:r>
            <a:r>
              <a:rPr lang="hr-HR" sz="3200" dirty="0"/>
              <a:t> </a:t>
            </a:r>
            <a:r>
              <a:rPr lang="hr-HR" sz="3200" dirty="0" err="1"/>
              <a:t>full</a:t>
            </a:r>
            <a:r>
              <a:rPr lang="hr-HR" sz="3200" dirty="0"/>
              <a:t> </a:t>
            </a:r>
            <a:r>
              <a:rPr lang="hr-HR" sz="3200" dirty="0" err="1"/>
              <a:t>of</a:t>
            </a:r>
            <a:r>
              <a:rPr lang="hr-HR" sz="3200" dirty="0"/>
              <a:t> </a:t>
            </a:r>
            <a:r>
              <a:rPr lang="hr-HR" sz="3200" dirty="0" err="1"/>
              <a:t>dates</a:t>
            </a:r>
            <a:r>
              <a:rPr lang="hr-HR" sz="3200" dirty="0"/>
              <a:t>!</a:t>
            </a:r>
          </a:p>
          <a:p>
            <a:pPr algn="ctr"/>
            <a:endParaRPr lang="hr-HR" sz="3200" dirty="0"/>
          </a:p>
          <a:p>
            <a:pPr algn="ctr"/>
            <a:r>
              <a:rPr lang="hr-HR" sz="3200" dirty="0" err="1"/>
              <a:t>Did</a:t>
            </a:r>
            <a:r>
              <a:rPr lang="hr-HR" sz="3200" dirty="0"/>
              <a:t> </a:t>
            </a:r>
            <a:r>
              <a:rPr lang="hr-HR" sz="3200" dirty="0" err="1"/>
              <a:t>you</a:t>
            </a:r>
            <a:r>
              <a:rPr lang="hr-HR" sz="3200" dirty="0"/>
              <a:t> </a:t>
            </a:r>
            <a:r>
              <a:rPr lang="hr-HR" sz="3200" dirty="0" err="1"/>
              <a:t>answer</a:t>
            </a:r>
            <a:r>
              <a:rPr lang="hr-HR" sz="3200" dirty="0"/>
              <a:t> </a:t>
            </a:r>
            <a:r>
              <a:rPr lang="hr-HR" sz="3200" dirty="0" err="1"/>
              <a:t>correctly</a:t>
            </a:r>
            <a:r>
              <a:rPr lang="hr-HR" sz="3200" dirty="0"/>
              <a:t>?</a:t>
            </a:r>
          </a:p>
          <a:p>
            <a:pPr algn="ctr"/>
            <a:r>
              <a:rPr lang="hr-HR" sz="3200" dirty="0" err="1"/>
              <a:t>What</a:t>
            </a:r>
            <a:r>
              <a:rPr lang="hr-HR" sz="3200" dirty="0"/>
              <a:t> </a:t>
            </a:r>
            <a:r>
              <a:rPr lang="hr-HR" sz="3200" dirty="0" err="1"/>
              <a:t>is</a:t>
            </a:r>
            <a:r>
              <a:rPr lang="hr-HR" sz="3200" dirty="0"/>
              <a:t> </a:t>
            </a:r>
            <a:r>
              <a:rPr lang="hr-HR" sz="3200" dirty="0" err="1"/>
              <a:t>your</a:t>
            </a:r>
            <a:r>
              <a:rPr lang="hr-HR" sz="3200" dirty="0"/>
              <a:t> </a:t>
            </a:r>
            <a:r>
              <a:rPr lang="hr-HR" sz="3200" dirty="0" err="1"/>
              <a:t>favourite</a:t>
            </a:r>
            <a:r>
              <a:rPr lang="hr-HR" sz="3200" dirty="0"/>
              <a:t> </a:t>
            </a:r>
            <a:r>
              <a:rPr lang="hr-HR" sz="3200" dirty="0" err="1"/>
              <a:t>subject</a:t>
            </a:r>
            <a:r>
              <a:rPr lang="hr-HR" sz="3200" dirty="0"/>
              <a:t>?</a:t>
            </a:r>
          </a:p>
          <a:p>
            <a:pPr algn="ctr"/>
            <a:r>
              <a:rPr lang="hr-HR" sz="3200" dirty="0"/>
              <a:t>Do </a:t>
            </a:r>
            <a:r>
              <a:rPr lang="hr-HR" sz="3200" dirty="0" err="1"/>
              <a:t>you</a:t>
            </a:r>
            <a:r>
              <a:rPr lang="hr-HR" sz="3200" dirty="0"/>
              <a:t> </a:t>
            </a:r>
            <a:r>
              <a:rPr lang="hr-HR" sz="3200" dirty="0" err="1"/>
              <a:t>like</a:t>
            </a:r>
            <a:r>
              <a:rPr lang="hr-HR" sz="3200" dirty="0"/>
              <a:t> </a:t>
            </a:r>
            <a:r>
              <a:rPr lang="hr-HR" sz="3200" dirty="0" err="1"/>
              <a:t>history</a:t>
            </a:r>
            <a:r>
              <a:rPr lang="hr-HR" sz="3200" dirty="0"/>
              <a:t>?</a:t>
            </a:r>
          </a:p>
          <a:p>
            <a:pPr algn="ctr"/>
            <a:r>
              <a:rPr lang="hr-HR" sz="3200" dirty="0"/>
              <a:t>How </a:t>
            </a:r>
            <a:r>
              <a:rPr lang="hr-HR" sz="3200" dirty="0" err="1"/>
              <a:t>often</a:t>
            </a:r>
            <a:r>
              <a:rPr lang="hr-HR" sz="3200" dirty="0"/>
              <a:t> do </a:t>
            </a:r>
            <a:r>
              <a:rPr lang="hr-HR" sz="3200" dirty="0" err="1"/>
              <a:t>you</a:t>
            </a:r>
            <a:r>
              <a:rPr lang="hr-HR" sz="3200" dirty="0"/>
              <a:t> </a:t>
            </a:r>
            <a:r>
              <a:rPr lang="hr-HR" sz="3200" dirty="0" err="1"/>
              <a:t>study</a:t>
            </a:r>
            <a:r>
              <a:rPr lang="hr-HR" sz="3200" dirty="0"/>
              <a:t> </a:t>
            </a:r>
            <a:r>
              <a:rPr lang="hr-HR" sz="3200" dirty="0" err="1"/>
              <a:t>history</a:t>
            </a:r>
            <a:r>
              <a:rPr lang="hr-HR" sz="3200" dirty="0"/>
              <a:t>?</a:t>
            </a:r>
            <a:endParaRPr lang="hr-HR" sz="3800" dirty="0"/>
          </a:p>
        </p:txBody>
      </p:sp>
    </p:spTree>
    <p:extLst>
      <p:ext uri="{BB962C8B-B14F-4D97-AF65-F5344CB8AC3E}">
        <p14:creationId xmlns:p14="http://schemas.microsoft.com/office/powerpoint/2010/main" val="1477266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AA64D5E-BC6A-4D6A-DD19-098F299E426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48300" cy="6843368"/>
          </a:xfr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18C9A5-A648-0A51-0F33-A3780588E6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24599" y="358775"/>
            <a:ext cx="5305425" cy="1270000"/>
          </a:xfrm>
        </p:spPr>
        <p:txBody>
          <a:bodyPr/>
          <a:lstStyle/>
          <a:p>
            <a:pPr marL="0" indent="0">
              <a:buNone/>
            </a:pPr>
            <a:r>
              <a:rPr lang="hr-HR" b="1" dirty="0"/>
              <a:t>Talk to </a:t>
            </a:r>
            <a:r>
              <a:rPr lang="hr-HR" b="1" dirty="0" err="1"/>
              <a:t>your</a:t>
            </a:r>
            <a:r>
              <a:rPr lang="hr-HR" b="1" dirty="0"/>
              <a:t> </a:t>
            </a:r>
            <a:r>
              <a:rPr lang="hr-HR" b="1" dirty="0" err="1"/>
              <a:t>friend</a:t>
            </a:r>
            <a:r>
              <a:rPr lang="hr-HR" b="1" dirty="0"/>
              <a:t>. </a:t>
            </a:r>
            <a:r>
              <a:rPr lang="hr-HR" b="1" dirty="0" err="1"/>
              <a:t>Ask</a:t>
            </a:r>
            <a:r>
              <a:rPr lang="hr-HR" b="1" dirty="0"/>
              <a:t> </a:t>
            </a:r>
            <a:r>
              <a:rPr lang="hr-HR" b="1" dirty="0" err="1"/>
              <a:t>questions</a:t>
            </a:r>
            <a:r>
              <a:rPr lang="hr-HR" b="1" dirty="0"/>
              <a:t> </a:t>
            </a:r>
            <a:r>
              <a:rPr lang="hr-HR" b="1" dirty="0" err="1"/>
              <a:t>from</a:t>
            </a:r>
            <a:r>
              <a:rPr lang="hr-HR" b="1" dirty="0"/>
              <a:t> </a:t>
            </a:r>
            <a:r>
              <a:rPr lang="hr-HR" b="1" dirty="0" err="1"/>
              <a:t>Task</a:t>
            </a:r>
            <a:r>
              <a:rPr lang="hr-HR" b="1" dirty="0"/>
              <a:t> A. </a:t>
            </a:r>
          </a:p>
          <a:p>
            <a:pPr marL="0" indent="0">
              <a:buNone/>
            </a:pPr>
            <a:endParaRPr lang="hr-HR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E1FC6DF-ECEF-D3AA-7FC0-7078A5C5D7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332" y="2378984"/>
            <a:ext cx="3867635" cy="2085399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7B0391C-8AA2-4D25-4242-F58A86BD99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67" y="1413335"/>
            <a:ext cx="4450466" cy="4031329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E1D19E76-D625-2E56-61DA-585FAA1707E8}"/>
              </a:ext>
            </a:extLst>
          </p:cNvPr>
          <p:cNvSpPr txBox="1">
            <a:spLocks/>
          </p:cNvSpPr>
          <p:nvPr/>
        </p:nvSpPr>
        <p:spPr>
          <a:xfrm>
            <a:off x="6324598" y="1753509"/>
            <a:ext cx="5305425" cy="177074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i="1" dirty="0"/>
              <a:t>Emma and Tara are studying for a history test. They study in different ways</a:t>
            </a:r>
            <a:r>
              <a:rPr lang="en-US" b="1" dirty="0"/>
              <a:t>.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Read some of their tips for studying history in Task B.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17" name="Content Placeholder 5">
            <a:extLst>
              <a:ext uri="{FF2B5EF4-FFF2-40B4-BE49-F238E27FC236}">
                <a16:creationId xmlns:a16="http://schemas.microsoft.com/office/drawing/2014/main" id="{4E9D91DE-881F-8FAB-3265-94C0432D1E7C}"/>
              </a:ext>
            </a:extLst>
          </p:cNvPr>
          <p:cNvSpPr txBox="1">
            <a:spLocks/>
          </p:cNvSpPr>
          <p:nvPr/>
        </p:nvSpPr>
        <p:spPr>
          <a:xfrm>
            <a:off x="6324598" y="3616168"/>
            <a:ext cx="5425635" cy="301323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i="1" dirty="0"/>
              <a:t>Emma and Tara are learning about the Middle Ages.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Can you think of at least 10 things that didn’t exist in that period and 10 English words people didn’t know.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Share your answers with the class. Write down some of the answers.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3284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14" grpId="0" build="p"/>
      <p:bldP spid="17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AA64D5E-BC6A-4D6A-DD19-098F299E426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48300" cy="6843368"/>
          </a:xfr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18C9A5-A648-0A51-0F33-A3780588E6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10262" y="155359"/>
            <a:ext cx="5305425" cy="635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sz="2400" b="1" dirty="0" err="1"/>
              <a:t>Match</a:t>
            </a:r>
            <a:r>
              <a:rPr lang="hr-HR" sz="2400" b="1" dirty="0"/>
              <a:t> </a:t>
            </a:r>
            <a:r>
              <a:rPr lang="hr-HR" sz="2400" b="1" dirty="0" err="1"/>
              <a:t>the</a:t>
            </a:r>
            <a:r>
              <a:rPr lang="hr-HR" sz="2400" b="1" dirty="0"/>
              <a:t> </a:t>
            </a:r>
            <a:r>
              <a:rPr lang="hr-HR" sz="2400" b="1" dirty="0" err="1"/>
              <a:t>words</a:t>
            </a:r>
            <a:r>
              <a:rPr lang="hr-HR" sz="2400" b="1" dirty="0"/>
              <a:t> </a:t>
            </a:r>
            <a:r>
              <a:rPr lang="hr-HR" sz="2400" b="1" dirty="0" err="1"/>
              <a:t>and</a:t>
            </a:r>
            <a:r>
              <a:rPr lang="hr-HR" sz="2400" b="1" dirty="0"/>
              <a:t> </a:t>
            </a:r>
            <a:r>
              <a:rPr lang="hr-HR" sz="2400" b="1" dirty="0" err="1"/>
              <a:t>pictures</a:t>
            </a:r>
            <a:r>
              <a:rPr lang="hr-HR" sz="2400" b="1" dirty="0"/>
              <a:t> </a:t>
            </a:r>
            <a:r>
              <a:rPr lang="hr-HR" sz="2400" b="1" dirty="0" err="1"/>
              <a:t>in</a:t>
            </a:r>
            <a:r>
              <a:rPr lang="hr-HR" sz="2400" b="1" dirty="0"/>
              <a:t> </a:t>
            </a:r>
            <a:r>
              <a:rPr lang="hr-HR" sz="2400" b="1" dirty="0" err="1"/>
              <a:t>Task</a:t>
            </a:r>
            <a:r>
              <a:rPr lang="hr-HR" sz="2400" b="1" dirty="0"/>
              <a:t> D.</a:t>
            </a:r>
          </a:p>
          <a:p>
            <a:pPr marL="0" indent="0">
              <a:buNone/>
            </a:pPr>
            <a:endParaRPr lang="hr-HR" sz="2400" dirty="0"/>
          </a:p>
        </p:txBody>
      </p: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E1D19E76-D625-2E56-61DA-585FAA1707E8}"/>
              </a:ext>
            </a:extLst>
          </p:cNvPr>
          <p:cNvSpPr txBox="1">
            <a:spLocks/>
          </p:cNvSpPr>
          <p:nvPr/>
        </p:nvSpPr>
        <p:spPr>
          <a:xfrm>
            <a:off x="6434135" y="662791"/>
            <a:ext cx="2714627" cy="4562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hr-HR" sz="2400" b="1" dirty="0" err="1"/>
              <a:t>Check</a:t>
            </a:r>
            <a:r>
              <a:rPr lang="hr-HR" sz="2400" b="1" dirty="0"/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hr-HR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A5C785-79BE-C32E-2A68-DAEC666D59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846" y="678403"/>
            <a:ext cx="3322608" cy="5875529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35CB4AD-7819-3CA2-F3AC-4D8F40A66E51}"/>
              </a:ext>
            </a:extLst>
          </p:cNvPr>
          <p:cNvSpPr txBox="1"/>
          <p:nvPr/>
        </p:nvSpPr>
        <p:spPr>
          <a:xfrm>
            <a:off x="1390649" y="993775"/>
            <a:ext cx="314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7FA033-50D1-CAB7-5DB3-BFBB70EB58A2}"/>
              </a:ext>
            </a:extLst>
          </p:cNvPr>
          <p:cNvSpPr txBox="1"/>
          <p:nvPr/>
        </p:nvSpPr>
        <p:spPr>
          <a:xfrm>
            <a:off x="1390648" y="1254518"/>
            <a:ext cx="314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DCC3AAD-E9BA-C6A9-2AC1-1C117136E144}"/>
              </a:ext>
            </a:extLst>
          </p:cNvPr>
          <p:cNvSpPr txBox="1"/>
          <p:nvPr/>
        </p:nvSpPr>
        <p:spPr>
          <a:xfrm>
            <a:off x="1390647" y="1512479"/>
            <a:ext cx="314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85C1847-E9A9-A8F4-C983-FFD35826550C}"/>
              </a:ext>
            </a:extLst>
          </p:cNvPr>
          <p:cNvSpPr txBox="1"/>
          <p:nvPr/>
        </p:nvSpPr>
        <p:spPr>
          <a:xfrm>
            <a:off x="2690809" y="993775"/>
            <a:ext cx="314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A06AFBB-4091-9CEF-6300-4B1AD24C3583}"/>
              </a:ext>
            </a:extLst>
          </p:cNvPr>
          <p:cNvSpPr txBox="1"/>
          <p:nvPr/>
        </p:nvSpPr>
        <p:spPr>
          <a:xfrm>
            <a:off x="2699522" y="1254518"/>
            <a:ext cx="314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6248CB9-B38A-40DE-C569-5FDAC35F4B0A}"/>
              </a:ext>
            </a:extLst>
          </p:cNvPr>
          <p:cNvSpPr txBox="1"/>
          <p:nvPr/>
        </p:nvSpPr>
        <p:spPr>
          <a:xfrm>
            <a:off x="2686046" y="1512479"/>
            <a:ext cx="314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21" name="Content Placeholder 5">
            <a:extLst>
              <a:ext uri="{FF2B5EF4-FFF2-40B4-BE49-F238E27FC236}">
                <a16:creationId xmlns:a16="http://schemas.microsoft.com/office/drawing/2014/main" id="{279C236B-939E-AF48-6C6B-F58B9AA52F9F}"/>
              </a:ext>
            </a:extLst>
          </p:cNvPr>
          <p:cNvSpPr txBox="1">
            <a:spLocks/>
          </p:cNvSpPr>
          <p:nvPr/>
        </p:nvSpPr>
        <p:spPr>
          <a:xfrm>
            <a:off x="5651814" y="1178441"/>
            <a:ext cx="6119976" cy="5524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hr-HR" b="1" dirty="0" err="1"/>
              <a:t>Translate</a:t>
            </a:r>
            <a:r>
              <a:rPr lang="hr-HR" b="1" dirty="0"/>
              <a:t>:</a:t>
            </a:r>
          </a:p>
          <a:p>
            <a:pPr marL="0" indent="0" algn="just">
              <a:buFont typeface="Arial" panose="020B0604020202020204" pitchFamily="34" charset="0"/>
              <a:buNone/>
            </a:pPr>
            <a:endParaRPr lang="hr-HR" b="1" dirty="0"/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hr-HR" b="1" dirty="0" err="1"/>
              <a:t>treasure</a:t>
            </a:r>
            <a:r>
              <a:rPr lang="hr-HR" b="1" dirty="0"/>
              <a:t>  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hr-HR" b="1" dirty="0"/>
              <a:t>a </a:t>
            </a:r>
            <a:r>
              <a:rPr lang="hr-HR" b="1" dirty="0" err="1"/>
              <a:t>bow</a:t>
            </a:r>
            <a:r>
              <a:rPr lang="hr-HR" b="1" dirty="0"/>
              <a:t> </a:t>
            </a:r>
            <a:r>
              <a:rPr lang="hr-HR" b="1" dirty="0" err="1"/>
              <a:t>and</a:t>
            </a:r>
            <a:r>
              <a:rPr lang="hr-HR" b="1" dirty="0"/>
              <a:t> </a:t>
            </a:r>
            <a:r>
              <a:rPr lang="hr-HR" b="1" dirty="0" err="1"/>
              <a:t>an</a:t>
            </a:r>
            <a:r>
              <a:rPr lang="hr-HR" b="1" dirty="0"/>
              <a:t> </a:t>
            </a:r>
            <a:r>
              <a:rPr lang="hr-HR" b="1" dirty="0" err="1"/>
              <a:t>arrow</a:t>
            </a:r>
            <a:r>
              <a:rPr lang="hr-HR" b="1" dirty="0"/>
              <a:t>  </a:t>
            </a:r>
            <a:endParaRPr lang="hr-HR" b="1" dirty="0">
              <a:solidFill>
                <a:schemeClr val="accent1"/>
              </a:solidFill>
            </a:endParaRP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hr-HR" b="1" dirty="0"/>
              <a:t>a dragon  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hr-HR" b="1" dirty="0"/>
              <a:t>a </a:t>
            </a:r>
            <a:r>
              <a:rPr lang="hr-HR" b="1" dirty="0" err="1"/>
              <a:t>castle</a:t>
            </a:r>
            <a:r>
              <a:rPr lang="hr-HR" b="1" dirty="0"/>
              <a:t>  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hr-HR" b="1" dirty="0"/>
              <a:t>a </a:t>
            </a:r>
            <a:r>
              <a:rPr lang="hr-HR" b="1" dirty="0" err="1"/>
              <a:t>knight</a:t>
            </a:r>
            <a:r>
              <a:rPr lang="hr-HR" b="1" dirty="0"/>
              <a:t> </a:t>
            </a:r>
            <a:r>
              <a:rPr lang="hr-HR" b="1" dirty="0" err="1"/>
              <a:t>in</a:t>
            </a:r>
            <a:r>
              <a:rPr lang="hr-HR" b="1" dirty="0"/>
              <a:t> </a:t>
            </a:r>
            <a:r>
              <a:rPr lang="hr-HR" b="1" dirty="0" err="1"/>
              <a:t>armour</a:t>
            </a:r>
            <a:r>
              <a:rPr lang="hr-HR" b="1" dirty="0"/>
              <a:t> </a:t>
            </a:r>
            <a:endParaRPr lang="hr-HR" b="1" dirty="0">
              <a:solidFill>
                <a:schemeClr val="accent1"/>
              </a:solidFill>
            </a:endParaRP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hr-HR" b="1" dirty="0"/>
              <a:t>a </a:t>
            </a:r>
            <a:r>
              <a:rPr lang="hr-HR" b="1" dirty="0" err="1"/>
              <a:t>tower</a:t>
            </a:r>
            <a:endParaRPr lang="hr-HR" b="1" dirty="0"/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hr-HR" b="1" dirty="0" err="1"/>
              <a:t>enemies</a:t>
            </a:r>
            <a:r>
              <a:rPr lang="hr-HR" b="1" dirty="0"/>
              <a:t> </a:t>
            </a:r>
            <a:endParaRPr lang="hr-HR" b="1" dirty="0">
              <a:solidFill>
                <a:schemeClr val="accent1"/>
              </a:solidFill>
            </a:endParaRP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hr-HR" b="1" dirty="0" err="1"/>
              <a:t>conquer</a:t>
            </a:r>
            <a:r>
              <a:rPr lang="hr-HR" b="1" dirty="0"/>
              <a:t> 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hr-HR" b="1" dirty="0" err="1"/>
              <a:t>an</a:t>
            </a:r>
            <a:r>
              <a:rPr lang="hr-HR" b="1" dirty="0"/>
              <a:t> </a:t>
            </a:r>
            <a:r>
              <a:rPr lang="hr-HR" b="1" dirty="0" err="1"/>
              <a:t>abbey</a:t>
            </a:r>
            <a:r>
              <a:rPr lang="hr-HR" b="1" dirty="0"/>
              <a:t> 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hr-HR" b="1" dirty="0" err="1"/>
              <a:t>pray</a:t>
            </a:r>
            <a:r>
              <a:rPr lang="hr-HR" b="1" dirty="0"/>
              <a:t> </a:t>
            </a:r>
            <a:endParaRPr lang="hr-HR" b="1" dirty="0">
              <a:solidFill>
                <a:schemeClr val="accent1"/>
              </a:solidFill>
            </a:endParaRP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hr-HR" b="1" dirty="0" err="1"/>
              <a:t>torunaments</a:t>
            </a:r>
            <a:r>
              <a:rPr lang="hr-HR" b="1" dirty="0"/>
              <a:t> </a:t>
            </a:r>
            <a:endParaRPr lang="hr-HR" b="1" dirty="0">
              <a:solidFill>
                <a:schemeClr val="accent1"/>
              </a:solidFill>
            </a:endParaRP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hr-HR" b="1" dirty="0" err="1"/>
              <a:t>nobles</a:t>
            </a:r>
            <a:r>
              <a:rPr lang="hr-HR" b="1" dirty="0"/>
              <a:t> 	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hr-HR" b="1" dirty="0" err="1"/>
              <a:t>common</a:t>
            </a:r>
            <a:r>
              <a:rPr lang="hr-HR" b="1" dirty="0"/>
              <a:t> </a:t>
            </a:r>
            <a:r>
              <a:rPr lang="hr-HR" b="1" dirty="0" err="1"/>
              <a:t>people</a:t>
            </a:r>
            <a:r>
              <a:rPr lang="hr-HR" b="1" dirty="0"/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hr-HR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63BF53-FDAD-4BAF-9CEB-D689FE28CAB7}"/>
              </a:ext>
            </a:extLst>
          </p:cNvPr>
          <p:cNvSpPr txBox="1"/>
          <p:nvPr/>
        </p:nvSpPr>
        <p:spPr>
          <a:xfrm>
            <a:off x="6858000" y="1860178"/>
            <a:ext cx="11569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200" dirty="0">
                <a:solidFill>
                  <a:schemeClr val="accent1"/>
                </a:solidFill>
              </a:rPr>
              <a:t>blago</a:t>
            </a:r>
            <a:endParaRPr lang="en-GB" sz="2200" dirty="0">
              <a:solidFill>
                <a:schemeClr val="accent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625C6DF-7FF5-4CB2-9703-F05239A8247C}"/>
              </a:ext>
            </a:extLst>
          </p:cNvPr>
          <p:cNvSpPr txBox="1"/>
          <p:nvPr/>
        </p:nvSpPr>
        <p:spPr>
          <a:xfrm>
            <a:off x="8120741" y="2182483"/>
            <a:ext cx="152476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 err="1">
                <a:solidFill>
                  <a:schemeClr val="accent1"/>
                </a:solidFill>
              </a:rPr>
              <a:t>luk</a:t>
            </a:r>
            <a:r>
              <a:rPr lang="en-GB" sz="2200" dirty="0">
                <a:solidFill>
                  <a:schemeClr val="accent1"/>
                </a:solidFill>
              </a:rPr>
              <a:t> </a:t>
            </a:r>
            <a:r>
              <a:rPr lang="en-GB" sz="2200" dirty="0" err="1">
                <a:solidFill>
                  <a:schemeClr val="accent1"/>
                </a:solidFill>
              </a:rPr>
              <a:t>i</a:t>
            </a:r>
            <a:r>
              <a:rPr lang="en-GB" sz="2200" dirty="0">
                <a:solidFill>
                  <a:schemeClr val="accent1"/>
                </a:solidFill>
              </a:rPr>
              <a:t> </a:t>
            </a:r>
            <a:r>
              <a:rPr lang="en-GB" sz="2200" dirty="0" err="1">
                <a:solidFill>
                  <a:schemeClr val="accent1"/>
                </a:solidFill>
              </a:rPr>
              <a:t>strijela</a:t>
            </a:r>
            <a:r>
              <a:rPr lang="en-GB" sz="2200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C19BEC0-C54B-47E7-9476-3C2E96B249B5}"/>
              </a:ext>
            </a:extLst>
          </p:cNvPr>
          <p:cNvSpPr txBox="1"/>
          <p:nvPr/>
        </p:nvSpPr>
        <p:spPr>
          <a:xfrm>
            <a:off x="6795407" y="2541915"/>
            <a:ext cx="152476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200" dirty="0">
                <a:solidFill>
                  <a:schemeClr val="accent1"/>
                </a:solidFill>
              </a:rPr>
              <a:t>zmaj</a:t>
            </a:r>
            <a:r>
              <a:rPr lang="en-GB" sz="2200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40FDBDD-2F45-411C-A5DA-6F0C49EE4E56}"/>
              </a:ext>
            </a:extLst>
          </p:cNvPr>
          <p:cNvSpPr txBox="1"/>
          <p:nvPr/>
        </p:nvSpPr>
        <p:spPr>
          <a:xfrm>
            <a:off x="6695692" y="2929997"/>
            <a:ext cx="152476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200" dirty="0">
                <a:solidFill>
                  <a:schemeClr val="accent1"/>
                </a:solidFill>
              </a:rPr>
              <a:t>dvorac</a:t>
            </a:r>
            <a:r>
              <a:rPr lang="en-GB" sz="2200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4397606-82A2-451F-9DD3-DB180A7ADC7C}"/>
              </a:ext>
            </a:extLst>
          </p:cNvPr>
          <p:cNvSpPr txBox="1"/>
          <p:nvPr/>
        </p:nvSpPr>
        <p:spPr>
          <a:xfrm>
            <a:off x="7949419" y="3260782"/>
            <a:ext cx="217429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200" dirty="0">
                <a:solidFill>
                  <a:schemeClr val="accent1"/>
                </a:solidFill>
              </a:rPr>
              <a:t>vitez u oklopu</a:t>
            </a:r>
            <a:r>
              <a:rPr lang="en-GB" sz="2200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7B8C321-6302-48F1-BEAC-E7E5CC0FE4E0}"/>
              </a:ext>
            </a:extLst>
          </p:cNvPr>
          <p:cNvSpPr txBox="1"/>
          <p:nvPr/>
        </p:nvSpPr>
        <p:spPr>
          <a:xfrm>
            <a:off x="6795406" y="3643442"/>
            <a:ext cx="186340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200" dirty="0" err="1">
                <a:solidFill>
                  <a:schemeClr val="accent1"/>
                </a:solidFill>
              </a:rPr>
              <a:t>kul</a:t>
            </a:r>
            <a:r>
              <a:rPr lang="en-GB" sz="2200" dirty="0">
                <a:solidFill>
                  <a:schemeClr val="accent1"/>
                </a:solidFill>
              </a:rPr>
              <a:t>a</a:t>
            </a:r>
            <a:r>
              <a:rPr lang="hr-HR" sz="2200" dirty="0">
                <a:solidFill>
                  <a:schemeClr val="accent1"/>
                </a:solidFill>
              </a:rPr>
              <a:t>, utvrda</a:t>
            </a:r>
            <a:r>
              <a:rPr lang="en-GB" sz="2200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61CF73F-2EB4-4C01-B484-9B2249067E93}"/>
              </a:ext>
            </a:extLst>
          </p:cNvPr>
          <p:cNvSpPr txBox="1"/>
          <p:nvPr/>
        </p:nvSpPr>
        <p:spPr>
          <a:xfrm>
            <a:off x="6795406" y="4008296"/>
            <a:ext cx="152476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200" dirty="0">
                <a:solidFill>
                  <a:schemeClr val="accent1"/>
                </a:solidFill>
              </a:rPr>
              <a:t>neprijatelji</a:t>
            </a:r>
            <a:r>
              <a:rPr lang="en-GB" sz="2200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84E842C-4297-49B4-94B9-1F6B72FAE8A5}"/>
              </a:ext>
            </a:extLst>
          </p:cNvPr>
          <p:cNvSpPr txBox="1"/>
          <p:nvPr/>
        </p:nvSpPr>
        <p:spPr>
          <a:xfrm>
            <a:off x="6755094" y="4368903"/>
            <a:ext cx="152476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200" dirty="0">
                <a:solidFill>
                  <a:schemeClr val="accent1"/>
                </a:solidFill>
              </a:rPr>
              <a:t>osvojiti</a:t>
            </a:r>
            <a:r>
              <a:rPr lang="en-GB" sz="2200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7D04537-A6FE-48DE-91AF-80205148C0A6}"/>
              </a:ext>
            </a:extLst>
          </p:cNvPr>
          <p:cNvSpPr txBox="1"/>
          <p:nvPr/>
        </p:nvSpPr>
        <p:spPr>
          <a:xfrm>
            <a:off x="6858000" y="4724358"/>
            <a:ext cx="152476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200" dirty="0">
                <a:solidFill>
                  <a:schemeClr val="accent1"/>
                </a:solidFill>
              </a:rPr>
              <a:t>samostan</a:t>
            </a:r>
            <a:r>
              <a:rPr lang="en-GB" sz="2200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6748A34-E070-4CE6-9771-8AFF3AA414DB}"/>
              </a:ext>
            </a:extLst>
          </p:cNvPr>
          <p:cNvSpPr txBox="1"/>
          <p:nvPr/>
        </p:nvSpPr>
        <p:spPr>
          <a:xfrm>
            <a:off x="6354962" y="5082348"/>
            <a:ext cx="152476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200" dirty="0">
                <a:solidFill>
                  <a:schemeClr val="accent1"/>
                </a:solidFill>
              </a:rPr>
              <a:t>moliti se</a:t>
            </a:r>
            <a:r>
              <a:rPr lang="en-GB" sz="2200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11CB287-E7B0-4F85-9778-67DE30755771}"/>
              </a:ext>
            </a:extLst>
          </p:cNvPr>
          <p:cNvSpPr txBox="1"/>
          <p:nvPr/>
        </p:nvSpPr>
        <p:spPr>
          <a:xfrm>
            <a:off x="7368864" y="5413133"/>
            <a:ext cx="195241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200" dirty="0">
                <a:solidFill>
                  <a:schemeClr val="accent1"/>
                </a:solidFill>
              </a:rPr>
              <a:t>viteški turniri</a:t>
            </a:r>
            <a:r>
              <a:rPr lang="en-GB" sz="2200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DEB3D6F-717C-4769-AEBE-32BA147E6446}"/>
              </a:ext>
            </a:extLst>
          </p:cNvPr>
          <p:cNvSpPr txBox="1"/>
          <p:nvPr/>
        </p:nvSpPr>
        <p:spPr>
          <a:xfrm>
            <a:off x="6651563" y="5809888"/>
            <a:ext cx="152476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200" dirty="0">
                <a:solidFill>
                  <a:schemeClr val="accent1"/>
                </a:solidFill>
              </a:rPr>
              <a:t>plemstvo</a:t>
            </a:r>
            <a:r>
              <a:rPr lang="en-GB" sz="2200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5AD60BE-55BA-436B-8989-A687AEB10930}"/>
              </a:ext>
            </a:extLst>
          </p:cNvPr>
          <p:cNvSpPr txBox="1"/>
          <p:nvPr/>
        </p:nvSpPr>
        <p:spPr>
          <a:xfrm>
            <a:off x="7740534" y="6197590"/>
            <a:ext cx="152476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200" dirty="0">
                <a:solidFill>
                  <a:schemeClr val="accent1"/>
                </a:solidFill>
              </a:rPr>
              <a:t>puk</a:t>
            </a:r>
            <a:r>
              <a:rPr lang="en-GB" sz="2200" dirty="0">
                <a:solidFill>
                  <a:schemeClr val="accent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50458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14" grpId="0"/>
      <p:bldP spid="21" grpId="0" uiExpand="1" build="p"/>
      <p:bldP spid="5" grpId="0"/>
      <p:bldP spid="17" grpId="0"/>
      <p:bldP spid="18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7F2C9D4-E6F6-49E5-BFC3-433034A5742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318257" cy="6858000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DE522E-AB24-A67D-D19D-3B11123265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62676" y="263526"/>
            <a:ext cx="5610224" cy="28892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b="1" dirty="0" err="1"/>
              <a:t>Listen</a:t>
            </a:r>
            <a:r>
              <a:rPr lang="hr-HR" b="1" dirty="0"/>
              <a:t> to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recording</a:t>
            </a:r>
            <a:r>
              <a:rPr lang="hr-HR" b="1" dirty="0"/>
              <a:t>. </a:t>
            </a:r>
          </a:p>
          <a:p>
            <a:pPr marL="0" indent="0">
              <a:buNone/>
            </a:pPr>
            <a:r>
              <a:rPr lang="hr-HR" b="1" dirty="0"/>
              <a:t>Read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text</a:t>
            </a:r>
            <a:r>
              <a:rPr lang="hr-HR" b="1" dirty="0"/>
              <a:t>. </a:t>
            </a:r>
            <a:r>
              <a:rPr lang="hr-HR" b="1" dirty="0" err="1"/>
              <a:t>Underline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part</a:t>
            </a:r>
            <a:r>
              <a:rPr lang="hr-HR" b="1" dirty="0"/>
              <a:t> </a:t>
            </a:r>
            <a:r>
              <a:rPr lang="hr-HR" b="1" dirty="0" err="1"/>
              <a:t>of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text</a:t>
            </a:r>
            <a:r>
              <a:rPr lang="hr-HR" b="1" dirty="0"/>
              <a:t> </a:t>
            </a:r>
            <a:r>
              <a:rPr lang="hr-HR" b="1" dirty="0" err="1"/>
              <a:t>where</a:t>
            </a:r>
            <a:r>
              <a:rPr lang="hr-HR" b="1" dirty="0"/>
              <a:t> </a:t>
            </a:r>
            <a:r>
              <a:rPr lang="hr-HR" b="1" dirty="0" err="1"/>
              <a:t>you</a:t>
            </a:r>
            <a:r>
              <a:rPr lang="hr-HR" b="1" dirty="0"/>
              <a:t> </a:t>
            </a:r>
            <a:r>
              <a:rPr lang="hr-HR" b="1" dirty="0" err="1"/>
              <a:t>can</a:t>
            </a:r>
            <a:r>
              <a:rPr lang="hr-HR" b="1" dirty="0"/>
              <a:t> </a:t>
            </a:r>
            <a:r>
              <a:rPr lang="hr-HR" b="1" dirty="0" err="1"/>
              <a:t>find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answers</a:t>
            </a:r>
            <a:r>
              <a:rPr lang="hr-HR" b="1" dirty="0"/>
              <a:t> to </a:t>
            </a:r>
            <a:r>
              <a:rPr lang="hr-HR" b="1" dirty="0" err="1"/>
              <a:t>these</a:t>
            </a:r>
            <a:r>
              <a:rPr lang="hr-HR" b="1" dirty="0"/>
              <a:t> </a:t>
            </a:r>
            <a:r>
              <a:rPr lang="hr-HR" b="1" dirty="0" err="1"/>
              <a:t>questions</a:t>
            </a:r>
            <a:r>
              <a:rPr lang="hr-HR" b="1" dirty="0"/>
              <a:t>.</a:t>
            </a:r>
          </a:p>
          <a:p>
            <a:pPr marL="0" indent="0">
              <a:buNone/>
            </a:pPr>
            <a:r>
              <a:rPr lang="hr-HR" b="1" i="1" dirty="0"/>
              <a:t>1 </a:t>
            </a:r>
            <a:r>
              <a:rPr lang="hr-HR" b="1" i="1" dirty="0" err="1"/>
              <a:t>What</a:t>
            </a:r>
            <a:r>
              <a:rPr lang="hr-HR" b="1" i="1" dirty="0"/>
              <a:t> </a:t>
            </a:r>
            <a:r>
              <a:rPr lang="hr-HR" b="1" i="1" dirty="0" err="1"/>
              <a:t>did</a:t>
            </a:r>
            <a:r>
              <a:rPr lang="hr-HR" b="1" i="1" dirty="0"/>
              <a:t> </a:t>
            </a:r>
            <a:r>
              <a:rPr lang="hr-HR" b="1" i="1" dirty="0" err="1"/>
              <a:t>the</a:t>
            </a:r>
            <a:r>
              <a:rPr lang="hr-HR" b="1" i="1" dirty="0"/>
              <a:t> </a:t>
            </a:r>
            <a:r>
              <a:rPr lang="hr-HR" b="1" i="1" dirty="0" err="1"/>
              <a:t>castles</a:t>
            </a:r>
            <a:r>
              <a:rPr lang="hr-HR" b="1" i="1" dirty="0"/>
              <a:t> </a:t>
            </a:r>
            <a:r>
              <a:rPr lang="hr-HR" b="1" i="1" dirty="0" err="1"/>
              <a:t>look</a:t>
            </a:r>
            <a:r>
              <a:rPr lang="hr-HR" b="1" i="1" dirty="0"/>
              <a:t> </a:t>
            </a:r>
            <a:r>
              <a:rPr lang="hr-HR" b="1" i="1" dirty="0" err="1"/>
              <a:t>like</a:t>
            </a:r>
            <a:r>
              <a:rPr lang="hr-HR" b="1" i="1" dirty="0"/>
              <a:t>?</a:t>
            </a:r>
          </a:p>
          <a:p>
            <a:pPr marL="0" indent="0">
              <a:buNone/>
            </a:pPr>
            <a:r>
              <a:rPr lang="hr-HR" b="1" i="1" dirty="0"/>
              <a:t>2 Who </a:t>
            </a:r>
            <a:r>
              <a:rPr lang="hr-HR" b="1" i="1" dirty="0" err="1"/>
              <a:t>were</a:t>
            </a:r>
            <a:r>
              <a:rPr lang="hr-HR" b="1" i="1" dirty="0"/>
              <a:t> </a:t>
            </a:r>
            <a:r>
              <a:rPr lang="hr-HR" b="1" i="1" dirty="0" err="1"/>
              <a:t>the</a:t>
            </a:r>
            <a:r>
              <a:rPr lang="hr-HR" b="1" i="1" dirty="0"/>
              <a:t> </a:t>
            </a:r>
            <a:r>
              <a:rPr lang="hr-HR" b="1" i="1" dirty="0" err="1"/>
              <a:t>Normans</a:t>
            </a:r>
            <a:r>
              <a:rPr lang="hr-HR" b="1" i="1" dirty="0"/>
              <a:t>?</a:t>
            </a:r>
          </a:p>
        </p:txBody>
      </p:sp>
      <p:pic>
        <p:nvPicPr>
          <p:cNvPr id="7" name="38_l__14_1_the_middle_ages__part_1_">
            <a:hlinkClick r:id="" action="ppaction://media"/>
            <a:extLst>
              <a:ext uri="{FF2B5EF4-FFF2-40B4-BE49-F238E27FC236}">
                <a16:creationId xmlns:a16="http://schemas.microsoft.com/office/drawing/2014/main" id="{2F9DD294-92D4-E55B-844C-5A2D957CB8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90113" y="220661"/>
            <a:ext cx="487363" cy="48736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D820EBB-923E-4FBB-0C18-DF15AEC6F3FE}"/>
              </a:ext>
            </a:extLst>
          </p:cNvPr>
          <p:cNvSpPr txBox="1"/>
          <p:nvPr/>
        </p:nvSpPr>
        <p:spPr>
          <a:xfrm>
            <a:off x="6162676" y="3314700"/>
            <a:ext cx="592871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 err="1"/>
              <a:t>Check</a:t>
            </a:r>
            <a:r>
              <a:rPr lang="hr-HR" sz="2800" b="1" dirty="0"/>
              <a:t>.</a:t>
            </a:r>
          </a:p>
          <a:p>
            <a:r>
              <a:rPr lang="hr-HR" sz="2800" b="1" i="1" dirty="0">
                <a:solidFill>
                  <a:srgbClr val="FF0000"/>
                </a:solidFill>
              </a:rPr>
              <a:t>1 </a:t>
            </a:r>
            <a:r>
              <a:rPr lang="hr-HR" sz="2800" b="1" i="1" dirty="0" err="1">
                <a:solidFill>
                  <a:srgbClr val="FF0000"/>
                </a:solidFill>
              </a:rPr>
              <a:t>The</a:t>
            </a:r>
            <a:r>
              <a:rPr lang="hr-HR" sz="2800" b="1" i="1" dirty="0">
                <a:solidFill>
                  <a:srgbClr val="FF0000"/>
                </a:solidFill>
              </a:rPr>
              <a:t> </a:t>
            </a:r>
            <a:r>
              <a:rPr lang="hr-HR" sz="2800" b="1" i="1" dirty="0" err="1">
                <a:solidFill>
                  <a:srgbClr val="FF0000"/>
                </a:solidFill>
              </a:rPr>
              <a:t>castles</a:t>
            </a:r>
            <a:r>
              <a:rPr lang="hr-HR" sz="2800" b="1" i="1" dirty="0">
                <a:solidFill>
                  <a:srgbClr val="FF0000"/>
                </a:solidFill>
              </a:rPr>
              <a:t> had </a:t>
            </a:r>
            <a:r>
              <a:rPr lang="hr-HR" sz="2800" b="1" i="1" dirty="0" err="1">
                <a:solidFill>
                  <a:srgbClr val="FF0000"/>
                </a:solidFill>
              </a:rPr>
              <a:t>strong</a:t>
            </a:r>
            <a:r>
              <a:rPr lang="hr-HR" sz="2800" b="1" i="1" dirty="0">
                <a:solidFill>
                  <a:srgbClr val="FF0000"/>
                </a:solidFill>
              </a:rPr>
              <a:t> </a:t>
            </a:r>
            <a:r>
              <a:rPr lang="hr-HR" sz="2800" b="1" i="1" dirty="0" err="1">
                <a:solidFill>
                  <a:srgbClr val="FF0000"/>
                </a:solidFill>
              </a:rPr>
              <a:t>stone</a:t>
            </a:r>
            <a:r>
              <a:rPr lang="hr-HR" sz="2800" b="1" i="1" dirty="0">
                <a:solidFill>
                  <a:srgbClr val="FF0000"/>
                </a:solidFill>
              </a:rPr>
              <a:t> </a:t>
            </a:r>
            <a:r>
              <a:rPr lang="hr-HR" sz="2800" b="1" i="1" dirty="0" err="1">
                <a:solidFill>
                  <a:srgbClr val="FF0000"/>
                </a:solidFill>
              </a:rPr>
              <a:t>walls</a:t>
            </a:r>
            <a:r>
              <a:rPr lang="hr-HR" sz="2800" b="1" i="1" dirty="0">
                <a:solidFill>
                  <a:srgbClr val="FF0000"/>
                </a:solidFill>
              </a:rPr>
              <a:t> </a:t>
            </a:r>
            <a:r>
              <a:rPr lang="hr-HR" sz="2800" b="1" i="1" dirty="0" err="1">
                <a:solidFill>
                  <a:srgbClr val="FF0000"/>
                </a:solidFill>
              </a:rPr>
              <a:t>and</a:t>
            </a:r>
            <a:r>
              <a:rPr lang="hr-HR" sz="2800" b="1" i="1" dirty="0">
                <a:solidFill>
                  <a:srgbClr val="FF0000"/>
                </a:solidFill>
              </a:rPr>
              <a:t> </a:t>
            </a:r>
            <a:r>
              <a:rPr lang="hr-HR" sz="2800" b="1" i="1" dirty="0" err="1">
                <a:solidFill>
                  <a:srgbClr val="FF0000"/>
                </a:solidFill>
              </a:rPr>
              <a:t>towers</a:t>
            </a:r>
            <a:r>
              <a:rPr lang="hr-HR" sz="2800" b="1" i="1" dirty="0">
                <a:solidFill>
                  <a:srgbClr val="FF0000"/>
                </a:solidFill>
              </a:rPr>
              <a:t>.</a:t>
            </a:r>
          </a:p>
          <a:p>
            <a:r>
              <a:rPr lang="hr-HR" sz="2800" b="1" i="1" dirty="0">
                <a:solidFill>
                  <a:srgbClr val="FF0000"/>
                </a:solidFill>
              </a:rPr>
              <a:t>2 </a:t>
            </a:r>
            <a:r>
              <a:rPr lang="hr-HR" sz="2800" b="1" i="1" dirty="0" err="1">
                <a:solidFill>
                  <a:srgbClr val="FF0000"/>
                </a:solidFill>
              </a:rPr>
              <a:t>The</a:t>
            </a:r>
            <a:r>
              <a:rPr lang="hr-HR" sz="2800" b="1" i="1" dirty="0">
                <a:solidFill>
                  <a:srgbClr val="FF0000"/>
                </a:solidFill>
              </a:rPr>
              <a:t> </a:t>
            </a:r>
            <a:r>
              <a:rPr lang="hr-HR" sz="2800" b="1" i="1" dirty="0" err="1">
                <a:solidFill>
                  <a:srgbClr val="FF0000"/>
                </a:solidFill>
              </a:rPr>
              <a:t>Normans</a:t>
            </a:r>
            <a:r>
              <a:rPr lang="hr-HR" sz="2800" b="1" i="1" dirty="0">
                <a:solidFill>
                  <a:srgbClr val="FF0000"/>
                </a:solidFill>
              </a:rPr>
              <a:t> </a:t>
            </a:r>
            <a:r>
              <a:rPr lang="hr-HR" sz="2800" b="1" i="1" dirty="0" err="1">
                <a:solidFill>
                  <a:srgbClr val="FF0000"/>
                </a:solidFill>
              </a:rPr>
              <a:t>were</a:t>
            </a:r>
            <a:r>
              <a:rPr lang="hr-HR" sz="2800" b="1" i="1" dirty="0">
                <a:solidFill>
                  <a:srgbClr val="FF0000"/>
                </a:solidFill>
              </a:rPr>
              <a:t> </a:t>
            </a:r>
            <a:r>
              <a:rPr lang="hr-HR" sz="2800" b="1" i="1" dirty="0" err="1">
                <a:solidFill>
                  <a:srgbClr val="FF0000"/>
                </a:solidFill>
              </a:rPr>
              <a:t>actually</a:t>
            </a:r>
            <a:r>
              <a:rPr lang="hr-HR" sz="2800" b="1" i="1" dirty="0">
                <a:solidFill>
                  <a:srgbClr val="FF0000"/>
                </a:solidFill>
              </a:rPr>
              <a:t> </a:t>
            </a:r>
            <a:r>
              <a:rPr lang="hr-HR" sz="2800" b="1" i="1" dirty="0" err="1">
                <a:solidFill>
                  <a:srgbClr val="FF0000"/>
                </a:solidFill>
              </a:rPr>
              <a:t>Vikings</a:t>
            </a:r>
            <a:r>
              <a:rPr lang="hr-HR" sz="2800" b="1" i="1" dirty="0">
                <a:solidFill>
                  <a:srgbClr val="FF0000"/>
                </a:solidFill>
              </a:rPr>
              <a:t> </a:t>
            </a:r>
            <a:r>
              <a:rPr lang="hr-HR" sz="2800" b="1" i="1" dirty="0" err="1">
                <a:solidFill>
                  <a:srgbClr val="FF0000"/>
                </a:solidFill>
              </a:rPr>
              <a:t>who</a:t>
            </a:r>
            <a:r>
              <a:rPr lang="hr-HR" sz="2800" b="1" i="1" dirty="0">
                <a:solidFill>
                  <a:srgbClr val="FF0000"/>
                </a:solidFill>
              </a:rPr>
              <a:t> had </a:t>
            </a:r>
            <a:r>
              <a:rPr lang="hr-HR" sz="2800" b="1" i="1" dirty="0" err="1">
                <a:solidFill>
                  <a:srgbClr val="FF0000"/>
                </a:solidFill>
              </a:rPr>
              <a:t>come</a:t>
            </a:r>
            <a:r>
              <a:rPr lang="hr-HR" sz="2800" b="1" i="1" dirty="0">
                <a:solidFill>
                  <a:srgbClr val="FF0000"/>
                </a:solidFill>
              </a:rPr>
              <a:t> to France </a:t>
            </a:r>
            <a:r>
              <a:rPr lang="hr-HR" sz="2800" b="1" i="1" dirty="0" err="1">
                <a:solidFill>
                  <a:srgbClr val="FF0000"/>
                </a:solidFill>
              </a:rPr>
              <a:t>from</a:t>
            </a:r>
            <a:r>
              <a:rPr lang="hr-HR" sz="2800" b="1" i="1" dirty="0">
                <a:solidFill>
                  <a:srgbClr val="FF0000"/>
                </a:solidFill>
              </a:rPr>
              <a:t> </a:t>
            </a:r>
            <a:r>
              <a:rPr lang="hr-HR" sz="2800" b="1" i="1" dirty="0" err="1">
                <a:solidFill>
                  <a:srgbClr val="FF0000"/>
                </a:solidFill>
              </a:rPr>
              <a:t>the</a:t>
            </a:r>
            <a:r>
              <a:rPr lang="hr-HR" sz="2800" b="1" i="1" dirty="0">
                <a:solidFill>
                  <a:srgbClr val="FF0000"/>
                </a:solidFill>
              </a:rPr>
              <a:t> </a:t>
            </a:r>
            <a:r>
              <a:rPr lang="hr-HR" sz="2800" b="1" i="1" dirty="0" err="1">
                <a:solidFill>
                  <a:srgbClr val="FF0000"/>
                </a:solidFill>
              </a:rPr>
              <a:t>north</a:t>
            </a:r>
            <a:r>
              <a:rPr lang="hr-HR" sz="2800" b="1" i="1" dirty="0">
                <a:solidFill>
                  <a:srgbClr val="FF0000"/>
                </a:solidFill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C89F27A-D0C7-039A-878E-8C76E01BFB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288" y="502666"/>
            <a:ext cx="3421677" cy="5852667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DA3FABD-9878-70A9-0440-C99C4B7BED6D}"/>
              </a:ext>
            </a:extLst>
          </p:cNvPr>
          <p:cNvCxnSpPr/>
          <p:nvPr/>
        </p:nvCxnSpPr>
        <p:spPr>
          <a:xfrm>
            <a:off x="2381250" y="2790825"/>
            <a:ext cx="170497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2F5A460-6AD3-8527-478B-F28B1E064165}"/>
              </a:ext>
            </a:extLst>
          </p:cNvPr>
          <p:cNvCxnSpPr>
            <a:cxnSpLocks/>
          </p:cNvCxnSpPr>
          <p:nvPr/>
        </p:nvCxnSpPr>
        <p:spPr>
          <a:xfrm>
            <a:off x="1085850" y="3810000"/>
            <a:ext cx="30861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1129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8502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0CD06BB-C854-C41F-9F8E-4E6A635C2B6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18257" cy="6858001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7BC61F-C225-B70B-7BC9-E03BDB361E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19825" y="91398"/>
            <a:ext cx="5306796" cy="1282868"/>
          </a:xfrm>
        </p:spPr>
        <p:txBody>
          <a:bodyPr/>
          <a:lstStyle/>
          <a:p>
            <a:pPr marL="0" indent="0">
              <a:buNone/>
            </a:pPr>
            <a:r>
              <a:rPr lang="hr-HR" b="1" dirty="0" err="1"/>
              <a:t>Listen</a:t>
            </a:r>
            <a:r>
              <a:rPr lang="hr-HR" b="1" dirty="0"/>
              <a:t> to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recording</a:t>
            </a:r>
            <a:r>
              <a:rPr lang="hr-HR" b="1" dirty="0"/>
              <a:t> </a:t>
            </a:r>
            <a:r>
              <a:rPr lang="hr-HR" b="1" dirty="0" err="1"/>
              <a:t>once</a:t>
            </a:r>
            <a:r>
              <a:rPr lang="hr-HR" b="1" dirty="0"/>
              <a:t> </a:t>
            </a:r>
            <a:r>
              <a:rPr lang="hr-HR" b="1" dirty="0" err="1"/>
              <a:t>again</a:t>
            </a:r>
            <a:r>
              <a:rPr lang="hr-HR" b="1" dirty="0"/>
              <a:t>. Put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events</a:t>
            </a:r>
            <a:r>
              <a:rPr lang="hr-HR" b="1" dirty="0"/>
              <a:t> </a:t>
            </a:r>
            <a:r>
              <a:rPr lang="hr-HR" b="1" dirty="0" err="1"/>
              <a:t>in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proper</a:t>
            </a:r>
            <a:r>
              <a:rPr lang="hr-HR" b="1" dirty="0"/>
              <a:t> </a:t>
            </a:r>
            <a:r>
              <a:rPr lang="hr-HR" b="1" dirty="0" err="1"/>
              <a:t>order</a:t>
            </a:r>
            <a:r>
              <a:rPr lang="hr-HR" b="1" dirty="0"/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E7B220A-BF38-49B3-FDB7-256D9EFD84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41" y="1530304"/>
            <a:ext cx="4115400" cy="3797391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38_l__14_1_the_middle_ages__part_1_">
            <a:hlinkClick r:id="" action="ppaction://media"/>
            <a:extLst>
              <a:ext uri="{FF2B5EF4-FFF2-40B4-BE49-F238E27FC236}">
                <a16:creationId xmlns:a16="http://schemas.microsoft.com/office/drawing/2014/main" id="{C7C17E11-7960-2E80-01D3-2ADC9D8832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26621" y="99591"/>
            <a:ext cx="487363" cy="487363"/>
          </a:xfrm>
          <a:prstGeom prst="rect">
            <a:avLst/>
          </a:prstGeom>
        </p:spPr>
      </p:pic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5FE7EE18-BB3D-6F87-A618-4DFBF2704FA1}"/>
              </a:ext>
            </a:extLst>
          </p:cNvPr>
          <p:cNvSpPr txBox="1">
            <a:spLocks/>
          </p:cNvSpPr>
          <p:nvPr/>
        </p:nvSpPr>
        <p:spPr>
          <a:xfrm>
            <a:off x="6219383" y="1374266"/>
            <a:ext cx="5181600" cy="5626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hr-HR" b="1" dirty="0" err="1"/>
              <a:t>Check</a:t>
            </a:r>
            <a:r>
              <a:rPr lang="hr-HR" b="1" dirty="0"/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92D68FB-91F3-09F0-A6F2-BA0249C5B04C}"/>
              </a:ext>
            </a:extLst>
          </p:cNvPr>
          <p:cNvSpPr txBox="1"/>
          <p:nvPr/>
        </p:nvSpPr>
        <p:spPr>
          <a:xfrm>
            <a:off x="798990" y="2254928"/>
            <a:ext cx="346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A53EE0E-747C-1E22-D9C2-D96BB2CEE982}"/>
              </a:ext>
            </a:extLst>
          </p:cNvPr>
          <p:cNvSpPr txBox="1"/>
          <p:nvPr/>
        </p:nvSpPr>
        <p:spPr>
          <a:xfrm>
            <a:off x="797040" y="2715130"/>
            <a:ext cx="346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9C8C4AB-A4B7-EB0B-5E80-AD5FEDDFBC27}"/>
              </a:ext>
            </a:extLst>
          </p:cNvPr>
          <p:cNvSpPr txBox="1"/>
          <p:nvPr/>
        </p:nvSpPr>
        <p:spPr>
          <a:xfrm>
            <a:off x="797039" y="3404207"/>
            <a:ext cx="346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B14B7C1-F211-00F4-1130-E7B8BE984DC8}"/>
              </a:ext>
            </a:extLst>
          </p:cNvPr>
          <p:cNvSpPr txBox="1"/>
          <p:nvPr/>
        </p:nvSpPr>
        <p:spPr>
          <a:xfrm>
            <a:off x="797039" y="3880615"/>
            <a:ext cx="346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982C41A-6D3B-F4EF-9D04-3106DFCC5379}"/>
              </a:ext>
            </a:extLst>
          </p:cNvPr>
          <p:cNvSpPr txBox="1"/>
          <p:nvPr/>
        </p:nvSpPr>
        <p:spPr>
          <a:xfrm>
            <a:off x="797038" y="4553486"/>
            <a:ext cx="346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B7DCEE82-B76D-99EE-4B37-2C9598852A41}"/>
              </a:ext>
            </a:extLst>
          </p:cNvPr>
          <p:cNvSpPr txBox="1">
            <a:spLocks/>
          </p:cNvSpPr>
          <p:nvPr/>
        </p:nvSpPr>
        <p:spPr>
          <a:xfrm>
            <a:off x="6219382" y="1901363"/>
            <a:ext cx="5318257" cy="12828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Listen again. Try to memorize at least three things about KNIGHTS.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09586AE-4953-78A9-FE81-7102A5A9051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337" y="732832"/>
            <a:ext cx="3832408" cy="5392333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l__14_2_the_middle_ages__part_2_">
            <a:hlinkClick r:id="" action="ppaction://media"/>
            <a:extLst>
              <a:ext uri="{FF2B5EF4-FFF2-40B4-BE49-F238E27FC236}">
                <a16:creationId xmlns:a16="http://schemas.microsoft.com/office/drawing/2014/main" id="{325844C3-3248-0F85-1DDD-652C3DE5F14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49663" y="1909258"/>
            <a:ext cx="487363" cy="487363"/>
          </a:xfrm>
          <a:prstGeom prst="rect">
            <a:avLst/>
          </a:prstGeom>
        </p:spPr>
      </p:pic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DA2B54C4-FEB7-5E67-DC43-A9EDDADAF2C5}"/>
              </a:ext>
            </a:extLst>
          </p:cNvPr>
          <p:cNvSpPr txBox="1">
            <a:spLocks/>
          </p:cNvSpPr>
          <p:nvPr/>
        </p:nvSpPr>
        <p:spPr>
          <a:xfrm>
            <a:off x="6219824" y="3152262"/>
            <a:ext cx="5907073" cy="18814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r-HR" b="1" dirty="0"/>
              <a:t>Read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text</a:t>
            </a:r>
            <a:r>
              <a:rPr lang="hr-HR" b="1" dirty="0"/>
              <a:t>. </a:t>
            </a:r>
            <a:r>
              <a:rPr lang="hr-HR" b="1" dirty="0" err="1"/>
              <a:t>Draw</a:t>
            </a:r>
            <a:r>
              <a:rPr lang="hr-HR" b="1" dirty="0"/>
              <a:t> a </a:t>
            </a:r>
            <a:r>
              <a:rPr lang="hr-HR" b="1" dirty="0" err="1"/>
              <a:t>mind</a:t>
            </a:r>
            <a:r>
              <a:rPr lang="hr-HR" b="1" dirty="0"/>
              <a:t> </a:t>
            </a:r>
            <a:r>
              <a:rPr lang="hr-HR" b="1" dirty="0" err="1"/>
              <a:t>map</a:t>
            </a:r>
            <a:r>
              <a:rPr lang="hr-HR" b="1" dirty="0"/>
              <a:t> </a:t>
            </a:r>
            <a:r>
              <a:rPr lang="hr-HR" b="1" dirty="0" err="1"/>
              <a:t>about</a:t>
            </a:r>
            <a:r>
              <a:rPr lang="hr-HR" b="1" dirty="0"/>
              <a:t> KNIGHTS.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hr-HR" b="1" dirty="0" err="1"/>
              <a:t>Present</a:t>
            </a:r>
            <a:r>
              <a:rPr lang="hr-HR" b="1" dirty="0"/>
              <a:t> </a:t>
            </a:r>
            <a:r>
              <a:rPr lang="hr-HR" b="1" dirty="0" err="1"/>
              <a:t>your</a:t>
            </a:r>
            <a:r>
              <a:rPr lang="hr-HR" b="1" dirty="0"/>
              <a:t> </a:t>
            </a:r>
            <a:r>
              <a:rPr lang="hr-HR" b="1" dirty="0" err="1"/>
              <a:t>mind</a:t>
            </a:r>
            <a:r>
              <a:rPr lang="hr-HR" b="1" dirty="0"/>
              <a:t> </a:t>
            </a:r>
            <a:r>
              <a:rPr lang="hr-HR" b="1" dirty="0" err="1"/>
              <a:t>map</a:t>
            </a:r>
            <a:r>
              <a:rPr lang="hr-HR" b="1" dirty="0"/>
              <a:t> to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class</a:t>
            </a:r>
            <a:r>
              <a:rPr lang="hr-HR" b="1" dirty="0"/>
              <a:t>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272E64B-0FAD-FD4E-EEBD-C8D93185268A}"/>
              </a:ext>
            </a:extLst>
          </p:cNvPr>
          <p:cNvSpPr txBox="1"/>
          <p:nvPr/>
        </p:nvSpPr>
        <p:spPr>
          <a:xfrm>
            <a:off x="6219825" y="5008153"/>
            <a:ext cx="590707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/>
              <a:t>Find at least 4 regular and 4 irregular verbs in past simple in the two texts. </a:t>
            </a:r>
            <a:r>
              <a:rPr lang="hr-HR" sz="2600" b="1" dirty="0" err="1"/>
              <a:t>Write</a:t>
            </a:r>
            <a:r>
              <a:rPr lang="hr-HR" sz="2600" b="1" dirty="0"/>
              <a:t> </a:t>
            </a:r>
            <a:r>
              <a:rPr lang="hr-HR" sz="2600" b="1" dirty="0" err="1"/>
              <a:t>them</a:t>
            </a:r>
            <a:r>
              <a:rPr lang="hr-HR" sz="2600" b="1" dirty="0"/>
              <a:t> </a:t>
            </a:r>
            <a:r>
              <a:rPr lang="hr-HR" sz="2600" b="1" dirty="0" err="1"/>
              <a:t>in</a:t>
            </a:r>
            <a:r>
              <a:rPr lang="hr-HR" sz="2600" b="1" dirty="0"/>
              <a:t> </a:t>
            </a:r>
            <a:r>
              <a:rPr lang="hr-HR" sz="2600" b="1" dirty="0" err="1"/>
              <a:t>the</a:t>
            </a:r>
            <a:r>
              <a:rPr lang="hr-HR" sz="2600" b="1" dirty="0"/>
              <a:t> table.</a:t>
            </a:r>
            <a:endParaRPr lang="en-US" sz="2600" b="1" dirty="0"/>
          </a:p>
        </p:txBody>
      </p:sp>
    </p:spTree>
    <p:extLst>
      <p:ext uri="{BB962C8B-B14F-4D97-AF65-F5344CB8AC3E}">
        <p14:creationId xmlns:p14="http://schemas.microsoft.com/office/powerpoint/2010/main" val="1414635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8502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33384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4" grpId="0" build="p"/>
      <p:bldP spid="10" grpId="0" build="p"/>
      <p:bldP spid="18" grpId="0" build="p"/>
      <p:bldP spid="22" grpId="0" build="p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DD5A220-CD27-1560-8C01-291675A11A3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318257" cy="6858000"/>
          </a:xfr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FB6C082C-8EC8-4B82-DA70-657A1C9F73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24978" y="298665"/>
            <a:ext cx="5565980" cy="170768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hr-HR" b="1" dirty="0" err="1"/>
              <a:t>Listen</a:t>
            </a:r>
            <a:r>
              <a:rPr lang="hr-HR" b="1" dirty="0"/>
              <a:t> to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recording</a:t>
            </a:r>
            <a:r>
              <a:rPr lang="hr-HR" b="1" dirty="0"/>
              <a:t> </a:t>
            </a:r>
            <a:r>
              <a:rPr lang="hr-HR" b="1" dirty="0" err="1"/>
              <a:t>and</a:t>
            </a:r>
            <a:r>
              <a:rPr lang="hr-HR" b="1" dirty="0"/>
              <a:t> </a:t>
            </a:r>
            <a:r>
              <a:rPr lang="hr-HR" b="1" dirty="0" err="1"/>
              <a:t>answer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question</a:t>
            </a:r>
            <a:r>
              <a:rPr lang="hr-HR" b="1" dirty="0"/>
              <a:t>. </a:t>
            </a:r>
          </a:p>
          <a:p>
            <a:pPr marL="0" indent="0">
              <a:buNone/>
            </a:pPr>
            <a:r>
              <a:rPr lang="hr-HR" b="1" i="1" dirty="0"/>
              <a:t>1 </a:t>
            </a:r>
            <a:r>
              <a:rPr lang="hr-HR" b="1" i="1" dirty="0" err="1"/>
              <a:t>What</a:t>
            </a:r>
            <a:r>
              <a:rPr lang="hr-HR" b="1" i="1" dirty="0"/>
              <a:t> </a:t>
            </a:r>
            <a:r>
              <a:rPr lang="hr-HR" b="1" i="1" dirty="0" err="1"/>
              <a:t>rights</a:t>
            </a:r>
            <a:r>
              <a:rPr lang="hr-HR" b="1" i="1" dirty="0"/>
              <a:t> </a:t>
            </a:r>
            <a:r>
              <a:rPr lang="hr-HR" b="1" i="1" dirty="0" err="1"/>
              <a:t>did</a:t>
            </a:r>
            <a:r>
              <a:rPr lang="hr-HR" b="1" i="1" dirty="0"/>
              <a:t> </a:t>
            </a:r>
            <a:r>
              <a:rPr lang="hr-HR" b="1" i="1" dirty="0" err="1"/>
              <a:t>common</a:t>
            </a:r>
            <a:r>
              <a:rPr lang="hr-HR" b="1" i="1" dirty="0"/>
              <a:t> </a:t>
            </a:r>
            <a:r>
              <a:rPr lang="hr-HR" b="1" i="1" dirty="0" err="1"/>
              <a:t>people</a:t>
            </a:r>
            <a:r>
              <a:rPr lang="hr-HR" b="1" i="1" dirty="0"/>
              <a:t> </a:t>
            </a:r>
            <a:r>
              <a:rPr lang="hr-HR" b="1" i="1" dirty="0" err="1"/>
              <a:t>have</a:t>
            </a:r>
            <a:r>
              <a:rPr lang="hr-HR" b="1" i="1" dirty="0"/>
              <a:t>?</a:t>
            </a:r>
          </a:p>
        </p:txBody>
      </p:sp>
      <p:pic>
        <p:nvPicPr>
          <p:cNvPr id="11" name="Content Placeholder 7">
            <a:extLst>
              <a:ext uri="{FF2B5EF4-FFF2-40B4-BE49-F238E27FC236}">
                <a16:creationId xmlns:a16="http://schemas.microsoft.com/office/drawing/2014/main" id="{2C0CFF9B-1212-AD6B-9944-47A725480C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020" y="1654256"/>
            <a:ext cx="4263921" cy="3549488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Content Placeholder 9">
            <a:extLst>
              <a:ext uri="{FF2B5EF4-FFF2-40B4-BE49-F238E27FC236}">
                <a16:creationId xmlns:a16="http://schemas.microsoft.com/office/drawing/2014/main" id="{4BACBB7E-BBB9-D1D7-B4D8-76DA56A1F4FC}"/>
              </a:ext>
            </a:extLst>
          </p:cNvPr>
          <p:cNvSpPr txBox="1">
            <a:spLocks/>
          </p:cNvSpPr>
          <p:nvPr/>
        </p:nvSpPr>
        <p:spPr>
          <a:xfrm>
            <a:off x="6024978" y="2480474"/>
            <a:ext cx="5565980" cy="20258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hr-HR" b="1" dirty="0" err="1"/>
              <a:t>Check</a:t>
            </a:r>
            <a:r>
              <a:rPr lang="hr-HR" b="1" dirty="0"/>
              <a:t>.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hr-HR" b="1" i="1" dirty="0">
                <a:solidFill>
                  <a:srgbClr val="FF0000"/>
                </a:solidFill>
              </a:rPr>
              <a:t>1 </a:t>
            </a:r>
            <a:r>
              <a:rPr lang="hr-HR" b="1" i="1" dirty="0" err="1">
                <a:solidFill>
                  <a:srgbClr val="FF0000"/>
                </a:solidFill>
              </a:rPr>
              <a:t>The</a:t>
            </a:r>
            <a:r>
              <a:rPr lang="hr-HR" b="1" i="1" dirty="0">
                <a:solidFill>
                  <a:srgbClr val="FF0000"/>
                </a:solidFill>
              </a:rPr>
              <a:t> </a:t>
            </a:r>
            <a:r>
              <a:rPr lang="hr-HR" b="1" i="1" dirty="0" err="1">
                <a:solidFill>
                  <a:srgbClr val="FF0000"/>
                </a:solidFill>
              </a:rPr>
              <a:t>common</a:t>
            </a:r>
            <a:r>
              <a:rPr lang="hr-HR" b="1" i="1" dirty="0">
                <a:solidFill>
                  <a:srgbClr val="FF0000"/>
                </a:solidFill>
              </a:rPr>
              <a:t> </a:t>
            </a:r>
            <a:r>
              <a:rPr lang="hr-HR" b="1" i="1" dirty="0" err="1">
                <a:solidFill>
                  <a:srgbClr val="FF0000"/>
                </a:solidFill>
              </a:rPr>
              <a:t>people</a:t>
            </a:r>
            <a:r>
              <a:rPr lang="hr-HR" b="1" i="1" dirty="0">
                <a:solidFill>
                  <a:srgbClr val="FF0000"/>
                </a:solidFill>
              </a:rPr>
              <a:t> </a:t>
            </a:r>
            <a:r>
              <a:rPr lang="hr-HR" b="1" i="1" dirty="0" err="1">
                <a:solidFill>
                  <a:srgbClr val="FF0000"/>
                </a:solidFill>
              </a:rPr>
              <a:t>didn’t</a:t>
            </a:r>
            <a:r>
              <a:rPr lang="hr-HR" b="1" i="1" dirty="0">
                <a:solidFill>
                  <a:srgbClr val="FF0000"/>
                </a:solidFill>
              </a:rPr>
              <a:t> </a:t>
            </a:r>
            <a:r>
              <a:rPr lang="hr-HR" b="1" i="1" dirty="0" err="1">
                <a:solidFill>
                  <a:srgbClr val="FF0000"/>
                </a:solidFill>
              </a:rPr>
              <a:t>have</a:t>
            </a:r>
            <a:r>
              <a:rPr lang="hr-HR" b="1" i="1" dirty="0">
                <a:solidFill>
                  <a:srgbClr val="FF0000"/>
                </a:solidFill>
              </a:rPr>
              <a:t> </a:t>
            </a:r>
            <a:r>
              <a:rPr lang="hr-HR" b="1" i="1" dirty="0" err="1">
                <a:solidFill>
                  <a:srgbClr val="FF0000"/>
                </a:solidFill>
              </a:rPr>
              <a:t>many</a:t>
            </a:r>
            <a:r>
              <a:rPr lang="hr-HR" b="1" i="1" dirty="0">
                <a:solidFill>
                  <a:srgbClr val="FF0000"/>
                </a:solidFill>
              </a:rPr>
              <a:t> </a:t>
            </a:r>
            <a:r>
              <a:rPr lang="hr-HR" b="1" i="1" dirty="0" err="1">
                <a:solidFill>
                  <a:srgbClr val="FF0000"/>
                </a:solidFill>
              </a:rPr>
              <a:t>rights</a:t>
            </a:r>
            <a:r>
              <a:rPr lang="hr-HR" b="1" i="1" dirty="0">
                <a:solidFill>
                  <a:srgbClr val="FF0000"/>
                </a:solidFill>
              </a:rPr>
              <a:t>. </a:t>
            </a:r>
            <a:r>
              <a:rPr lang="hr-HR" b="1" i="1" dirty="0" err="1">
                <a:solidFill>
                  <a:srgbClr val="FF0000"/>
                </a:solidFill>
              </a:rPr>
              <a:t>They</a:t>
            </a:r>
            <a:r>
              <a:rPr lang="hr-HR" b="1" i="1" dirty="0">
                <a:solidFill>
                  <a:srgbClr val="FF0000"/>
                </a:solidFill>
              </a:rPr>
              <a:t> </a:t>
            </a:r>
            <a:r>
              <a:rPr lang="hr-HR" b="1" i="1" dirty="0" err="1">
                <a:solidFill>
                  <a:srgbClr val="FF0000"/>
                </a:solidFill>
              </a:rPr>
              <a:t>worked</a:t>
            </a:r>
            <a:r>
              <a:rPr lang="hr-HR" b="1" i="1" dirty="0">
                <a:solidFill>
                  <a:srgbClr val="FF0000"/>
                </a:solidFill>
              </a:rPr>
              <a:t> hard </a:t>
            </a:r>
            <a:r>
              <a:rPr lang="hr-HR" b="1" i="1" dirty="0" err="1">
                <a:solidFill>
                  <a:srgbClr val="FF0000"/>
                </a:solidFill>
              </a:rPr>
              <a:t>and</a:t>
            </a:r>
            <a:r>
              <a:rPr lang="hr-HR" b="1" i="1" dirty="0">
                <a:solidFill>
                  <a:srgbClr val="FF0000"/>
                </a:solidFill>
              </a:rPr>
              <a:t> </a:t>
            </a:r>
            <a:r>
              <a:rPr lang="hr-HR" b="1" i="1" dirty="0" err="1">
                <a:solidFill>
                  <a:srgbClr val="FF0000"/>
                </a:solidFill>
              </a:rPr>
              <a:t>were</a:t>
            </a:r>
            <a:r>
              <a:rPr lang="hr-HR" b="1" i="1" dirty="0">
                <a:solidFill>
                  <a:srgbClr val="FF0000"/>
                </a:solidFill>
              </a:rPr>
              <a:t> </a:t>
            </a:r>
            <a:r>
              <a:rPr lang="hr-HR" b="1" i="1" dirty="0" err="1">
                <a:solidFill>
                  <a:srgbClr val="FF0000"/>
                </a:solidFill>
              </a:rPr>
              <a:t>very</a:t>
            </a:r>
            <a:r>
              <a:rPr lang="hr-HR" b="1" i="1" dirty="0">
                <a:solidFill>
                  <a:srgbClr val="FF0000"/>
                </a:solidFill>
              </a:rPr>
              <a:t> </a:t>
            </a:r>
            <a:r>
              <a:rPr lang="hr-HR" b="1" i="1" dirty="0" err="1">
                <a:solidFill>
                  <a:srgbClr val="FF0000"/>
                </a:solidFill>
              </a:rPr>
              <a:t>poor</a:t>
            </a:r>
            <a:r>
              <a:rPr lang="hr-HR" b="1" i="1" dirty="0">
                <a:solidFill>
                  <a:srgbClr val="FF0000"/>
                </a:solidFill>
              </a:rPr>
              <a:t>.</a:t>
            </a:r>
          </a:p>
          <a:p>
            <a:pPr marL="0" indent="0" algn="just">
              <a:buFont typeface="Arial" panose="020B0604020202020204" pitchFamily="34" charset="0"/>
              <a:buNone/>
            </a:pPr>
            <a:endParaRPr lang="hr-HR" b="1" dirty="0"/>
          </a:p>
        </p:txBody>
      </p:sp>
      <p:pic>
        <p:nvPicPr>
          <p:cNvPr id="13" name="l__14_3_the_middle_ages__part_3_">
            <a:hlinkClick r:id="" action="ppaction://media"/>
            <a:extLst>
              <a:ext uri="{FF2B5EF4-FFF2-40B4-BE49-F238E27FC236}">
                <a16:creationId xmlns:a16="http://schemas.microsoft.com/office/drawing/2014/main" id="{31F6F738-D97B-65C2-7BF4-D6C6BE09EA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62212" y="1062762"/>
            <a:ext cx="487363" cy="487363"/>
          </a:xfrm>
          <a:prstGeom prst="rect">
            <a:avLst/>
          </a:prstGeom>
        </p:spPr>
      </p:pic>
      <p:sp>
        <p:nvSpPr>
          <p:cNvPr id="14" name="Content Placeholder 9">
            <a:extLst>
              <a:ext uri="{FF2B5EF4-FFF2-40B4-BE49-F238E27FC236}">
                <a16:creationId xmlns:a16="http://schemas.microsoft.com/office/drawing/2014/main" id="{DC7EE998-5777-1BB2-6261-5A1C01374C42}"/>
              </a:ext>
            </a:extLst>
          </p:cNvPr>
          <p:cNvSpPr txBox="1">
            <a:spLocks/>
          </p:cNvSpPr>
          <p:nvPr/>
        </p:nvSpPr>
        <p:spPr>
          <a:xfrm>
            <a:off x="6024978" y="4506279"/>
            <a:ext cx="5565980" cy="11310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r-HR" b="1" dirty="0" err="1"/>
              <a:t>Practise</a:t>
            </a:r>
            <a:r>
              <a:rPr lang="hr-HR" b="1" dirty="0"/>
              <a:t> </a:t>
            </a:r>
            <a:r>
              <a:rPr lang="hr-HR" b="1" dirty="0" err="1"/>
              <a:t>reading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text</a:t>
            </a:r>
            <a:r>
              <a:rPr lang="hr-HR" b="1" dirty="0"/>
              <a:t> </a:t>
            </a:r>
            <a:r>
              <a:rPr lang="hr-HR" b="1" dirty="0" err="1"/>
              <a:t>and</a:t>
            </a:r>
            <a:r>
              <a:rPr lang="hr-HR" b="1" dirty="0"/>
              <a:t> </a:t>
            </a:r>
            <a:r>
              <a:rPr lang="hr-HR" b="1" dirty="0" err="1"/>
              <a:t>then</a:t>
            </a:r>
            <a:r>
              <a:rPr lang="hr-HR" b="1" dirty="0"/>
              <a:t> </a:t>
            </a:r>
            <a:r>
              <a:rPr lang="hr-HR" b="1" dirty="0" err="1"/>
              <a:t>read</a:t>
            </a:r>
            <a:r>
              <a:rPr lang="hr-HR" b="1" dirty="0"/>
              <a:t> </a:t>
            </a:r>
            <a:r>
              <a:rPr lang="hr-HR" b="1" dirty="0" err="1"/>
              <a:t>it</a:t>
            </a:r>
            <a:r>
              <a:rPr lang="hr-HR" b="1" dirty="0"/>
              <a:t> </a:t>
            </a:r>
            <a:r>
              <a:rPr lang="hr-HR" b="1" dirty="0" err="1"/>
              <a:t>out</a:t>
            </a:r>
            <a:r>
              <a:rPr lang="hr-HR" b="1" dirty="0"/>
              <a:t> </a:t>
            </a:r>
            <a:r>
              <a:rPr lang="hr-HR" b="1" dirty="0" err="1"/>
              <a:t>loud</a:t>
            </a:r>
            <a:r>
              <a:rPr lang="hr-HR" b="1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960446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4749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9CE6F-B572-F5D6-D64E-CA2267F7F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0939"/>
            <a:ext cx="10515600" cy="1325563"/>
          </a:xfrm>
        </p:spPr>
        <p:txBody>
          <a:bodyPr/>
          <a:lstStyle/>
          <a:p>
            <a:r>
              <a:rPr lang="hr-HR" i="1" dirty="0" err="1"/>
              <a:t>Workbook</a:t>
            </a:r>
            <a:r>
              <a:rPr lang="hr-HR" i="1" dirty="0"/>
              <a:t> </a:t>
            </a:r>
            <a:r>
              <a:rPr lang="hr-HR" i="1" dirty="0" err="1"/>
              <a:t>page</a:t>
            </a:r>
            <a:r>
              <a:rPr lang="hr-HR" i="1" dirty="0"/>
              <a:t> 72.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9529D400-6569-E62F-921A-09AA37FA3A8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6443" y="1393794"/>
            <a:ext cx="3754148" cy="5010401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249E1A4-5B06-38A4-FAAE-6409FB6E5227}"/>
              </a:ext>
            </a:extLst>
          </p:cNvPr>
          <p:cNvSpPr txBox="1"/>
          <p:nvPr/>
        </p:nvSpPr>
        <p:spPr>
          <a:xfrm>
            <a:off x="5903650" y="1331136"/>
            <a:ext cx="59313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Sort out the words below. You can use some words twice. Justify your choice.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72BD0E3-7E3C-7BAD-E913-7F3714EED190}"/>
              </a:ext>
            </a:extLst>
          </p:cNvPr>
          <p:cNvSpPr txBox="1"/>
          <p:nvPr/>
        </p:nvSpPr>
        <p:spPr>
          <a:xfrm>
            <a:off x="5880318" y="2395089"/>
            <a:ext cx="58128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 err="1"/>
              <a:t>Check</a:t>
            </a:r>
            <a:r>
              <a:rPr lang="hr-HR" sz="2800" b="1" dirty="0"/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47BD71-C271-9DF1-4363-2299D8425B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0605" y="1331136"/>
            <a:ext cx="4182908" cy="5180739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7B9300B-C72B-79F0-11C1-CB61826750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00806" y="3300464"/>
            <a:ext cx="5191816" cy="2226400"/>
          </a:xfrm>
        </p:spPr>
        <p:txBody>
          <a:bodyPr/>
          <a:lstStyle/>
          <a:p>
            <a:pPr marL="0" indent="0">
              <a:buNone/>
            </a:pPr>
            <a:r>
              <a:rPr lang="hr-HR" b="1" dirty="0" err="1"/>
              <a:t>Fill</a:t>
            </a:r>
            <a:r>
              <a:rPr lang="hr-HR" b="1" dirty="0"/>
              <a:t> </a:t>
            </a:r>
            <a:r>
              <a:rPr lang="hr-HR" b="1" dirty="0" err="1"/>
              <a:t>in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texts</a:t>
            </a:r>
            <a:r>
              <a:rPr lang="hr-HR" b="1" dirty="0"/>
              <a:t> </a:t>
            </a:r>
            <a:r>
              <a:rPr lang="hr-HR" b="1" dirty="0" err="1"/>
              <a:t>with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words</a:t>
            </a:r>
            <a:r>
              <a:rPr lang="hr-HR" b="1" dirty="0"/>
              <a:t> </a:t>
            </a:r>
            <a:r>
              <a:rPr lang="hr-HR" b="1" dirty="0" err="1"/>
              <a:t>from</a:t>
            </a:r>
            <a:r>
              <a:rPr lang="hr-HR" b="1" dirty="0"/>
              <a:t> </a:t>
            </a:r>
            <a:r>
              <a:rPr lang="hr-HR" b="1" dirty="0" err="1"/>
              <a:t>Task</a:t>
            </a:r>
            <a:r>
              <a:rPr lang="hr-HR" b="1" dirty="0"/>
              <a:t> B.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CF89326-09DC-E900-8A03-8438E2D717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72" y="1670219"/>
            <a:ext cx="5472106" cy="337686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5A2EB27-1221-2AD3-954B-4BD67A748E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640" y="3073222"/>
            <a:ext cx="5113463" cy="19738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38335AA-B31F-AE7C-4D21-2737DB60A1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241" y="1670219"/>
            <a:ext cx="5591168" cy="378186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38C3571-0D8B-304F-B59D-1A78F666D3EF}"/>
              </a:ext>
            </a:extLst>
          </p:cNvPr>
          <p:cNvSpPr txBox="1"/>
          <p:nvPr/>
        </p:nvSpPr>
        <p:spPr>
          <a:xfrm>
            <a:off x="5909340" y="4209051"/>
            <a:ext cx="58128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 err="1"/>
              <a:t>Check</a:t>
            </a:r>
            <a:r>
              <a:rPr lang="hr-HR" sz="2800" b="1" dirty="0"/>
              <a:t>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4D234C7-CA12-5222-5178-BA1E41A0FE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31" y="2107606"/>
            <a:ext cx="4706902" cy="2972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278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AE7FE1D-211A-94FA-0B16-227E7AF2DC8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353235" cy="6865072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9D315D-6272-3FFA-67CC-D28FA3E31E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0976" y="298665"/>
            <a:ext cx="5181600" cy="890943"/>
          </a:xfrm>
        </p:spPr>
        <p:txBody>
          <a:bodyPr/>
          <a:lstStyle/>
          <a:p>
            <a:pPr marL="0" indent="0">
              <a:buNone/>
            </a:pPr>
            <a:r>
              <a:rPr lang="hr-HR" b="1" dirty="0"/>
              <a:t>Do </a:t>
            </a:r>
            <a:r>
              <a:rPr lang="hr-HR" b="1" dirty="0" err="1"/>
              <a:t>Task</a:t>
            </a:r>
            <a:r>
              <a:rPr lang="hr-HR" b="1" dirty="0"/>
              <a:t> B. </a:t>
            </a:r>
            <a:r>
              <a:rPr lang="hr-HR" b="1" dirty="0" err="1"/>
              <a:t>Find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green</a:t>
            </a:r>
            <a:r>
              <a:rPr lang="hr-HR" b="1" dirty="0"/>
              <a:t> word </a:t>
            </a:r>
            <a:r>
              <a:rPr lang="hr-HR" b="1" dirty="0" err="1"/>
              <a:t>in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text</a:t>
            </a:r>
            <a:r>
              <a:rPr lang="hr-HR" b="1" dirty="0"/>
              <a:t> </a:t>
            </a:r>
            <a:r>
              <a:rPr lang="hr-HR" b="1" dirty="0" err="1"/>
              <a:t>that</a:t>
            </a:r>
            <a:r>
              <a:rPr lang="hr-HR" b="1" dirty="0"/>
              <a:t> </a:t>
            </a:r>
            <a:r>
              <a:rPr lang="hr-HR" b="1" dirty="0" err="1"/>
              <a:t>means</a:t>
            </a:r>
            <a:r>
              <a:rPr lang="hr-HR" b="1" dirty="0"/>
              <a:t>…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FE47202-CF06-13F0-A021-EABF0F57EC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159" y="1413335"/>
            <a:ext cx="4320914" cy="4031329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58D07C39-3FEA-735D-FF4C-21DE116F70B9}"/>
              </a:ext>
            </a:extLst>
          </p:cNvPr>
          <p:cNvSpPr txBox="1">
            <a:spLocks/>
          </p:cNvSpPr>
          <p:nvPr/>
        </p:nvSpPr>
        <p:spPr>
          <a:xfrm>
            <a:off x="6260976" y="1189608"/>
            <a:ext cx="5181600" cy="8909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hr-HR" b="1" dirty="0" err="1"/>
              <a:t>Check</a:t>
            </a:r>
            <a:r>
              <a:rPr lang="hr-HR" b="1" dirty="0"/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2369123-38DC-528D-BE9F-B8E834327A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766" y="1893436"/>
            <a:ext cx="4177910" cy="355122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2820DCD-2F36-06F0-1EFD-9A39CC87BB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6159" y="1260415"/>
            <a:ext cx="4320914" cy="460738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AB6A770F-F3B0-5078-CEBA-E69900EE2158}"/>
              </a:ext>
            </a:extLst>
          </p:cNvPr>
          <p:cNvSpPr txBox="1">
            <a:spLocks/>
          </p:cNvSpPr>
          <p:nvPr/>
        </p:nvSpPr>
        <p:spPr>
          <a:xfrm>
            <a:off x="6260976" y="1777811"/>
            <a:ext cx="5181600" cy="27142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r-HR" b="1" dirty="0"/>
              <a:t>Do </a:t>
            </a:r>
            <a:r>
              <a:rPr lang="hr-HR" b="1" dirty="0" err="1"/>
              <a:t>Task</a:t>
            </a:r>
            <a:r>
              <a:rPr lang="hr-HR" b="1" dirty="0"/>
              <a:t> C.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hr-HR" b="1" dirty="0" err="1"/>
              <a:t>Translate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verbs</a:t>
            </a:r>
            <a:r>
              <a:rPr lang="hr-HR" b="1" dirty="0"/>
              <a:t> </a:t>
            </a:r>
            <a:r>
              <a:rPr lang="hr-HR" b="1" dirty="0" err="1"/>
              <a:t>in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list.  </a:t>
            </a:r>
            <a:r>
              <a:rPr lang="hr-HR" b="1" dirty="0" err="1"/>
              <a:t>Find</a:t>
            </a:r>
            <a:r>
              <a:rPr lang="hr-HR" b="1" dirty="0"/>
              <a:t> </a:t>
            </a:r>
            <a:r>
              <a:rPr lang="hr-HR" b="1" dirty="0" err="1"/>
              <a:t>their</a:t>
            </a:r>
            <a:r>
              <a:rPr lang="hr-HR" b="1" dirty="0"/>
              <a:t> past </a:t>
            </a:r>
            <a:r>
              <a:rPr lang="hr-HR" b="1" dirty="0" err="1"/>
              <a:t>forms</a:t>
            </a:r>
            <a:r>
              <a:rPr lang="hr-HR" b="1" dirty="0"/>
              <a:t> </a:t>
            </a:r>
            <a:r>
              <a:rPr lang="hr-HR" b="1" dirty="0" err="1"/>
              <a:t>in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text</a:t>
            </a:r>
            <a:r>
              <a:rPr lang="hr-HR" b="1" dirty="0"/>
              <a:t>. </a:t>
            </a:r>
            <a:r>
              <a:rPr lang="hr-HR" b="1" dirty="0" err="1"/>
              <a:t>Sort</a:t>
            </a:r>
            <a:r>
              <a:rPr lang="hr-HR" b="1" dirty="0"/>
              <a:t> </a:t>
            </a:r>
            <a:r>
              <a:rPr lang="hr-HR" b="1" dirty="0" err="1"/>
              <a:t>them</a:t>
            </a:r>
            <a:r>
              <a:rPr lang="hr-HR" b="1" dirty="0"/>
              <a:t> </a:t>
            </a:r>
            <a:r>
              <a:rPr lang="hr-HR" b="1" dirty="0" err="1"/>
              <a:t>out</a:t>
            </a:r>
            <a:r>
              <a:rPr lang="hr-HR" b="1" dirty="0"/>
              <a:t> </a:t>
            </a:r>
            <a:r>
              <a:rPr lang="hr-HR" b="1" dirty="0" err="1"/>
              <a:t>in</a:t>
            </a:r>
            <a:r>
              <a:rPr lang="hr-HR" b="1" dirty="0"/>
              <a:t> </a:t>
            </a:r>
            <a:r>
              <a:rPr lang="hr-HR" b="1" dirty="0" err="1"/>
              <a:t>your</a:t>
            </a:r>
            <a:r>
              <a:rPr lang="hr-HR" b="1" dirty="0"/>
              <a:t> </a:t>
            </a:r>
            <a:r>
              <a:rPr lang="hr-HR" b="1" dirty="0" err="1"/>
              <a:t>notebook</a:t>
            </a:r>
            <a:r>
              <a:rPr lang="hr-HR" b="1" dirty="0"/>
              <a:t> </a:t>
            </a:r>
            <a:r>
              <a:rPr lang="hr-HR" b="1" dirty="0" err="1"/>
              <a:t>in</a:t>
            </a:r>
            <a:r>
              <a:rPr lang="hr-HR" b="1" dirty="0"/>
              <a:t> </a:t>
            </a:r>
            <a:r>
              <a:rPr lang="hr-HR" b="1" dirty="0" err="1"/>
              <a:t>two</a:t>
            </a:r>
            <a:r>
              <a:rPr lang="hr-HR" b="1" dirty="0"/>
              <a:t> </a:t>
            </a:r>
            <a:r>
              <a:rPr lang="hr-HR" b="1" dirty="0" err="1"/>
              <a:t>columns</a:t>
            </a:r>
            <a:r>
              <a:rPr lang="hr-HR" b="1" dirty="0"/>
              <a:t>.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hr-HR" b="1" dirty="0" err="1"/>
              <a:t>Look</a:t>
            </a:r>
            <a:r>
              <a:rPr lang="hr-HR" b="1" dirty="0"/>
              <a:t> at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example</a:t>
            </a:r>
            <a:r>
              <a:rPr lang="hr-HR" b="1" dirty="0"/>
              <a:t>.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29D68A71-72D9-D1D6-8BD3-C9A70CA7F08D}"/>
              </a:ext>
            </a:extLst>
          </p:cNvPr>
          <p:cNvSpPr txBox="1">
            <a:spLocks/>
          </p:cNvSpPr>
          <p:nvPr/>
        </p:nvSpPr>
        <p:spPr>
          <a:xfrm>
            <a:off x="6260976" y="4504680"/>
            <a:ext cx="5181600" cy="5463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hr-HR" b="1" dirty="0" err="1"/>
              <a:t>Check</a:t>
            </a:r>
            <a:r>
              <a:rPr lang="hr-HR" b="1" dirty="0"/>
              <a:t>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44F9857-6E20-876E-45F0-FDFB104A64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19" y="3719744"/>
            <a:ext cx="4196864" cy="2070914"/>
          </a:xfrm>
          <a:prstGeom prst="rect">
            <a:avLst/>
          </a:prstGeom>
        </p:spPr>
      </p:pic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CE74FE50-8B39-80B4-090A-8E2890B2CDCF}"/>
              </a:ext>
            </a:extLst>
          </p:cNvPr>
          <p:cNvSpPr txBox="1">
            <a:spLocks/>
          </p:cNvSpPr>
          <p:nvPr/>
        </p:nvSpPr>
        <p:spPr>
          <a:xfrm>
            <a:off x="6216216" y="5063615"/>
            <a:ext cx="5271117" cy="10442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r-HR" b="1" dirty="0" err="1"/>
              <a:t>Work</a:t>
            </a:r>
            <a:r>
              <a:rPr lang="hr-HR" b="1" dirty="0"/>
              <a:t> </a:t>
            </a:r>
            <a:r>
              <a:rPr lang="hr-HR" b="1" dirty="0" err="1"/>
              <a:t>in</a:t>
            </a:r>
            <a:r>
              <a:rPr lang="hr-HR" b="1" dirty="0"/>
              <a:t> </a:t>
            </a:r>
            <a:r>
              <a:rPr lang="hr-HR" b="1" dirty="0" err="1"/>
              <a:t>pairs</a:t>
            </a:r>
            <a:r>
              <a:rPr lang="hr-HR" b="1" dirty="0"/>
              <a:t>. </a:t>
            </a:r>
            <a:r>
              <a:rPr lang="hr-HR" b="1" dirty="0" err="1"/>
              <a:t>Practise</a:t>
            </a:r>
            <a:r>
              <a:rPr lang="hr-HR" b="1" dirty="0"/>
              <a:t> </a:t>
            </a:r>
            <a:r>
              <a:rPr lang="hr-HR" b="1" dirty="0" err="1"/>
              <a:t>saying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past </a:t>
            </a:r>
            <a:r>
              <a:rPr lang="hr-HR" b="1" dirty="0" err="1"/>
              <a:t>forms</a:t>
            </a:r>
            <a:r>
              <a:rPr lang="hr-HR" b="1" dirty="0"/>
              <a:t> </a:t>
            </a:r>
            <a:r>
              <a:rPr lang="hr-HR" b="1" dirty="0" err="1"/>
              <a:t>of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verbs</a:t>
            </a:r>
            <a:r>
              <a:rPr lang="hr-HR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72900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</TotalTime>
  <Words>878</Words>
  <Application>Microsoft Office PowerPoint</Application>
  <PresentationFormat>Widescreen</PresentationFormat>
  <Paragraphs>139</Paragraphs>
  <Slides>17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 Theme</vt:lpstr>
      <vt:lpstr>Lesson 14 The Middle Ages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Workbook page 72.</vt:lpstr>
      <vt:lpstr>PowerPoint Presentation</vt:lpstr>
      <vt:lpstr>Workbook page 73.</vt:lpstr>
      <vt:lpstr>PowerPoint Presentation</vt:lpstr>
      <vt:lpstr>PowerPoint Presentation</vt:lpstr>
      <vt:lpstr>PowerPoint Presentation</vt:lpstr>
      <vt:lpstr>Workbook page 74.</vt:lpstr>
      <vt:lpstr>PowerPoint Presentation</vt:lpstr>
      <vt:lpstr>PowerPoint Presentation</vt:lpstr>
      <vt:lpstr>Workbook page 75.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Lesson 14 – The Middle Ages</dc:title>
  <dc:creator>Josipa</dc:creator>
  <cp:lastModifiedBy>Sanja Ivoš</cp:lastModifiedBy>
  <cp:revision>45</cp:revision>
  <dcterms:created xsi:type="dcterms:W3CDTF">2022-08-03T22:28:16Z</dcterms:created>
  <dcterms:modified xsi:type="dcterms:W3CDTF">2022-11-22T09:12:51Z</dcterms:modified>
</cp:coreProperties>
</file>